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6" r:id="rId2"/>
    <p:sldId id="309" r:id="rId3"/>
    <p:sldId id="274" r:id="rId4"/>
    <p:sldId id="310" r:id="rId5"/>
    <p:sldId id="280" r:id="rId6"/>
    <p:sldId id="306" r:id="rId7"/>
    <p:sldId id="308" r:id="rId8"/>
    <p:sldId id="307" r:id="rId9"/>
    <p:sldId id="311" r:id="rId10"/>
    <p:sldId id="313" r:id="rId11"/>
    <p:sldId id="323" r:id="rId12"/>
    <p:sldId id="336" r:id="rId13"/>
    <p:sldId id="328" r:id="rId14"/>
    <p:sldId id="325" r:id="rId15"/>
    <p:sldId id="324" r:id="rId16"/>
    <p:sldId id="329" r:id="rId17"/>
    <p:sldId id="330" r:id="rId18"/>
    <p:sldId id="332" r:id="rId19"/>
    <p:sldId id="333" r:id="rId20"/>
    <p:sldId id="331" r:id="rId21"/>
    <p:sldId id="327" r:id="rId22"/>
    <p:sldId id="334" r:id="rId23"/>
    <p:sldId id="326" r:id="rId24"/>
    <p:sldId id="337" r:id="rId25"/>
    <p:sldId id="343" r:id="rId26"/>
    <p:sldId id="341" r:id="rId27"/>
    <p:sldId id="342" r:id="rId28"/>
    <p:sldId id="344" r:id="rId29"/>
    <p:sldId id="345" r:id="rId30"/>
    <p:sldId id="346" r:id="rId31"/>
    <p:sldId id="347" r:id="rId32"/>
    <p:sldId id="348" r:id="rId33"/>
    <p:sldId id="349" r:id="rId34"/>
    <p:sldId id="312" r:id="rId35"/>
    <p:sldId id="314" r:id="rId36"/>
    <p:sldId id="284" r:id="rId37"/>
    <p:sldId id="281" r:id="rId38"/>
    <p:sldId id="263" r:id="rId39"/>
    <p:sldId id="299" r:id="rId40"/>
    <p:sldId id="300" r:id="rId41"/>
    <p:sldId id="303" r:id="rId42"/>
    <p:sldId id="298" r:id="rId43"/>
    <p:sldId id="302" r:id="rId44"/>
    <p:sldId id="301" r:id="rId45"/>
    <p:sldId id="304" r:id="rId46"/>
    <p:sldId id="317" r:id="rId47"/>
    <p:sldId id="275" r:id="rId48"/>
    <p:sldId id="265" r:id="rId49"/>
    <p:sldId id="295" r:id="rId50"/>
    <p:sldId id="296" r:id="rId51"/>
    <p:sldId id="297" r:id="rId52"/>
    <p:sldId id="276" r:id="rId53"/>
    <p:sldId id="290" r:id="rId54"/>
    <p:sldId id="291" r:id="rId55"/>
    <p:sldId id="293" r:id="rId56"/>
    <p:sldId id="294" r:id="rId57"/>
    <p:sldId id="277" r:id="rId58"/>
    <p:sldId id="267" r:id="rId59"/>
    <p:sldId id="287" r:id="rId60"/>
    <p:sldId id="289" r:id="rId61"/>
    <p:sldId id="278" r:id="rId62"/>
    <p:sldId id="273" r:id="rId63"/>
    <p:sldId id="279" r:id="rId64"/>
    <p:sldId id="286" r:id="rId65"/>
    <p:sldId id="282" r:id="rId66"/>
    <p:sldId id="315" r:id="rId67"/>
    <p:sldId id="318" r:id="rId68"/>
    <p:sldId id="319" r:id="rId69"/>
    <p:sldId id="320" r:id="rId70"/>
    <p:sldId id="283" r:id="rId71"/>
    <p:sldId id="321" r:id="rId72"/>
    <p:sldId id="322" r:id="rId73"/>
    <p:sldId id="305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8UfQ3xCjcKGLEjHxDK2aLA==" hashData="B+BBduBBiMAt/zJvsqjdZNhCPDR35qDY6Ea8gJftU1/irSkrCuIeBrWAQ2kQPwrcJoYsDtXnoub+rOzWVRlzBw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87160" autoAdjust="0"/>
  </p:normalViewPr>
  <p:slideViewPr>
    <p:cSldViewPr snapToGrid="0">
      <p:cViewPr varScale="1">
        <p:scale>
          <a:sx n="60" d="100"/>
          <a:sy n="60" d="100"/>
        </p:scale>
        <p:origin x="109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E97AE-69B8-4EAE-9335-71E5C3E99FAF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AB11E1-CDB8-41EE-9F4C-8BF447520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421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DAFBA-B55E-4330-25E1-D144F06B5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368B7D-18C6-271E-4806-392E9AFE9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F2AD48-53AD-82C2-76A1-F88624B5BA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53263-53D1-A5D3-D702-4F23898D68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AB11E1-CDB8-41EE-9F4C-8BF44752080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678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AB11E1-CDB8-41EE-9F4C-8BF4475208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624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99FAA-631C-36D6-A072-EB0E81DAC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ECD84B-BD4E-0271-0E02-5A7032A773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1ACC64-A94A-AC83-244A-8F75C9B359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6CF173-AED8-0F70-EC70-CDD0B4364D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AB11E1-CDB8-41EE-9F4C-8BF44752080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061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AB11E1-CDB8-41EE-9F4C-8BF44752080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160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EE900-076E-B96B-69B1-94A39D585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D5711A-FF56-9599-9EF9-BBF32B8DDA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EDEFE5-CEE1-7722-72F3-A9E2FFF968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BBA53-C8DD-21EE-9912-03497178E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AB11E1-CDB8-41EE-9F4C-8BF44752080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837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AB11E1-CDB8-41EE-9F4C-8BF44752080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125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AB11E1-CDB8-41EE-9F4C-8BF44752080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364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AB11E1-CDB8-41EE-9F4C-8BF44752080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603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AB11E1-CDB8-41EE-9F4C-8BF44752080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94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B7CC1-D574-FB70-F905-261841EB5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68BBE0-D3C6-9F5E-AD63-93ED1BB24D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5B56A-1E8D-371E-B1C9-52DD1BA86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4AD75-480A-47D9-BB22-1EDB560E733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C4483-AE04-5884-65D9-C1B5317E5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981F7-282C-4D96-3CCE-63D965DDA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6D280-9354-49E7-AE0B-47C9D5973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32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F60D-4B9F-8543-A868-DA5466C0C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3A424C-949D-9BE8-B13B-5F0DBCBEF9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D89A9-DA2D-1253-73DF-AF7723BCE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4AD75-480A-47D9-BB22-1EDB560E733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3D364-D00C-B19F-5BA5-89FC6FB31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D7FD8-60A2-CA53-199D-E573F4E05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6D280-9354-49E7-AE0B-47C9D5973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90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636F3D-764D-CAAC-AFE9-BC364FB8AD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7C34C2-3CDD-257E-BD00-5019684CF6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E2213-36DB-028F-A608-C79C86CDB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4AD75-480A-47D9-BB22-1EDB560E733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1D083-D558-DD15-B990-C821292B6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D044E-614D-5D66-573B-828E7E545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6D280-9354-49E7-AE0B-47C9D5973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759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7A929-8A89-1727-98A0-A45CA2FDB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86223-8703-2392-1320-A65E8ABAF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F8290F-448F-BC90-95C1-4B81ACAAD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4AD75-480A-47D9-BB22-1EDB560E733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D2B88D-91F7-B668-3073-27CAEC421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A8E47-C251-0702-203F-E1533582A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6D280-9354-49E7-AE0B-47C9D5973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434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325C1-FA60-7248-771F-C9E65D99E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15C48B-813A-0905-D884-F95A62ABC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0A237-E354-CC79-50E4-2439B608A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4AD75-480A-47D9-BB22-1EDB560E733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6A315-A5F1-5DAC-2DE3-9333AD55C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D2F08-DF55-6C5E-E9DD-A3737D9B3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6D280-9354-49E7-AE0B-47C9D5973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918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42515-C740-6D81-A1DE-4BB3E6930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90C7C-15BE-B65A-C147-CE2E26A9F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713FA7-C8FD-1275-443C-1BFBF84FEA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243131-E47F-9D91-7DA9-69A24261B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4AD75-480A-47D9-BB22-1EDB560E733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BB772A-D4B2-1B43-4982-3E20A2FF1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AF6AEB-2A96-B1A8-5350-9C26EF65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6D280-9354-49E7-AE0B-47C9D5973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767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8EBEC-5962-CFEA-8D22-46836EA83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01CA7-7BE2-690C-F4D1-B71AD8E404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9EAF95-DCF8-F308-8412-DE9D5359E8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624CC8-5622-A366-D356-E3B3D613DC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BB27A1-41B9-4C90-F833-926114A619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0D8121-3DB4-831D-9E4F-4100AC749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4AD75-480A-47D9-BB22-1EDB560E733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5D2BD9-D02A-352C-0FD5-28D60C076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AF3FC6-9F09-227D-6999-A12F9C724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6D280-9354-49E7-AE0B-47C9D5973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29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C8216-E6FC-C869-F7AF-472A63062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F731CE-17C5-2749-518E-A49EC93A3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4AD75-480A-47D9-BB22-1EDB560E733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D168D-2F65-9D28-060B-29B3D8F53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7528E7-9FC1-D446-0952-68AE51978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6D280-9354-49E7-AE0B-47C9D5973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585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A18465-8131-8A6E-1E8A-43877C8F6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4AD75-480A-47D9-BB22-1EDB560E733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E777A1-C274-BE05-5748-1EE54F827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1DDAD-FBB0-771F-4445-C0B8BB544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6D280-9354-49E7-AE0B-47C9D5973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337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705E9-EFBD-F06A-A3E2-1F5295EE9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57736-4558-578B-7767-57400994C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DDCF95-D3B6-74BB-F326-3CD71DAE4A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FE642E-0991-4461-36CF-85E607F8A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4AD75-480A-47D9-BB22-1EDB560E733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ECF65F-B224-251B-4445-6FC210444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BCCDA7-CEB7-75E2-F5D1-637667A50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6D280-9354-49E7-AE0B-47C9D5973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732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E2FA-B0DF-4E90-07BF-DABE97C69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F62BE6-8345-C895-4814-F938688430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CA8BC1-2DD3-C16C-17E0-E97202C8FB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9EE62-0629-91A5-3302-128C3C3D8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4AD75-480A-47D9-BB22-1EDB560E733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83E215-99F8-8DBC-EA61-48FE244F0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107A7C-AABC-5F65-0DE0-9C329FDEE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6D280-9354-49E7-AE0B-47C9D5973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05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AC9658-3774-BB2B-4808-8440E2EEF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8AC6D-F353-466E-2A42-696BE2092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4E4BE-EEB5-7E86-0AD0-12367F1F34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E4AD75-480A-47D9-BB22-1EDB560E733E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B76268-78D3-E0B2-E555-EFB4761D71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E4B1B-74E1-BB45-CCEE-2946130A92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76D280-9354-49E7-AE0B-47C9D5973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231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linkedin.com/in/dataanalyst-omniamohamed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hadow of a leaf on a white wall&#10;&#10;AI-generated content may be incorrect.">
            <a:extLst>
              <a:ext uri="{FF2B5EF4-FFF2-40B4-BE49-F238E27FC236}">
                <a16:creationId xmlns:a16="http://schemas.microsoft.com/office/drawing/2014/main" id="{32F32F6F-6754-5A8A-5E6A-77E7250F6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4A5FDFD-09A7-4E6B-DA01-4253E004513D}"/>
              </a:ext>
            </a:extLst>
          </p:cNvPr>
          <p:cNvSpPr/>
          <p:nvPr/>
        </p:nvSpPr>
        <p:spPr>
          <a:xfrm>
            <a:off x="506053" y="2774381"/>
            <a:ext cx="7364966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8800" b="1" cap="none" spc="0" dirty="0">
                <a:ln/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Store of Coffee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CAC7F2-01C3-5246-4420-CC46BAFB139F}"/>
              </a:ext>
            </a:extLst>
          </p:cNvPr>
          <p:cNvSpPr/>
          <p:nvPr/>
        </p:nvSpPr>
        <p:spPr>
          <a:xfrm>
            <a:off x="2722441" y="4727240"/>
            <a:ext cx="293218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3600" b="1" cap="none" spc="0" dirty="0">
                <a:ln/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2019 - 2022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EC35CD-31CA-113C-47FA-468528ED722F}"/>
              </a:ext>
            </a:extLst>
          </p:cNvPr>
          <p:cNvSpPr/>
          <p:nvPr/>
        </p:nvSpPr>
        <p:spPr>
          <a:xfrm>
            <a:off x="1261260" y="4019354"/>
            <a:ext cx="585455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000" b="1" spc="50" dirty="0">
                <a:ln w="0"/>
                <a:solidFill>
                  <a:schemeClr val="bg1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- Data Analysis Project -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D5B269-15B9-7BDD-C8FD-C2A72131EF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628" y="4745643"/>
            <a:ext cx="609524" cy="6095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77A6B3-8622-3B4A-8A2D-09CC3C68CEB2}"/>
              </a:ext>
            </a:extLst>
          </p:cNvPr>
          <p:cNvSpPr/>
          <p:nvPr/>
        </p:nvSpPr>
        <p:spPr>
          <a:xfrm>
            <a:off x="6788733" y="6378188"/>
            <a:ext cx="527888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6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https://www.linkedin.com/in/dataanalyst-omniamohamed/</a:t>
            </a:r>
            <a:endParaRPr lang="en-US" sz="1600" b="1" dirty="0">
              <a:ln/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AE57A0-F468-683F-90A0-C996D8740C97}"/>
              </a:ext>
            </a:extLst>
          </p:cNvPr>
          <p:cNvSpPr/>
          <p:nvPr/>
        </p:nvSpPr>
        <p:spPr>
          <a:xfrm>
            <a:off x="7598859" y="6005426"/>
            <a:ext cx="365863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20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897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C4FE0-B78C-E7D6-39AF-E0D60304A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hadow of a leaf on a white wall&#10;&#10;AI-generated content may be incorrect.">
            <a:extLst>
              <a:ext uri="{FF2B5EF4-FFF2-40B4-BE49-F238E27FC236}">
                <a16:creationId xmlns:a16="http://schemas.microsoft.com/office/drawing/2014/main" id="{9B7BED3F-8321-7FCD-B7E6-BD2A7D79B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F2B04F-FD98-154C-C98B-287F4A0DDEAB}"/>
              </a:ext>
            </a:extLst>
          </p:cNvPr>
          <p:cNvSpPr txBox="1"/>
          <p:nvPr/>
        </p:nvSpPr>
        <p:spPr>
          <a:xfrm>
            <a:off x="850677" y="1210696"/>
            <a:ext cx="10330669" cy="47388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>
              <a:defRPr sz="5400" b="1">
                <a:latin typeface="Times New Roman" panose="02020603050405020304" pitchFamily="18" charset="0"/>
                <a:ea typeface="Arial" panose="020B0604020202020204" pitchFamily="34" charset="0"/>
              </a:defRPr>
            </a:lvl1pPr>
          </a:lstStyle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accent6">
                    <a:lumMod val="50000"/>
                  </a:schemeClr>
                </a:solidFill>
              </a:rPr>
              <a:t>Data Duration:    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2019</a:t>
            </a:r>
            <a:r>
              <a:rPr lang="en-US" sz="3200" dirty="0">
                <a:solidFill>
                  <a:schemeClr val="accent6">
                    <a:lumMod val="50000"/>
                  </a:schemeClr>
                </a:solidFill>
              </a:rPr>
              <a:t> -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2022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accent6">
                    <a:lumMod val="50000"/>
                  </a:schemeClr>
                </a:solidFill>
              </a:rPr>
              <a:t>Limitations:      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missing data in the section of the total sales in year 2022           – missing data in section of countries.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E48AE0-0817-2753-8CE3-C8C42C5939D8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376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E20B0-A426-237D-E474-9BFC099C7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hadow of a leaf on a white wall&#10;&#10;AI-generated content may be incorrect.">
            <a:extLst>
              <a:ext uri="{FF2B5EF4-FFF2-40B4-BE49-F238E27FC236}">
                <a16:creationId xmlns:a16="http://schemas.microsoft.com/office/drawing/2014/main" id="{60629558-1456-4B91-9B40-208306A89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9CDA2F-0525-EDA4-A075-D3D5A634740C}"/>
              </a:ext>
            </a:extLst>
          </p:cNvPr>
          <p:cNvSpPr txBox="1"/>
          <p:nvPr/>
        </p:nvSpPr>
        <p:spPr>
          <a:xfrm>
            <a:off x="868061" y="690618"/>
            <a:ext cx="6174423" cy="12493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defPPr>
              <a:defRPr lang="en-US"/>
            </a:defPPr>
            <a:lvl1pPr>
              <a:defRPr sz="5400" b="1">
                <a:latin typeface="Times New Roman" panose="02020603050405020304" pitchFamily="18" charset="0"/>
                <a:ea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3. Process [ Cleaning ]: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87B8D6-1B19-E94C-9AEE-9EEAA41F248D}"/>
              </a:ext>
            </a:extLst>
          </p:cNvPr>
          <p:cNvSpPr txBox="1"/>
          <p:nvPr/>
        </p:nvSpPr>
        <p:spPr>
          <a:xfrm>
            <a:off x="868063" y="2071761"/>
            <a:ext cx="8227811" cy="21954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defPPr>
              <a:defRPr lang="en-US"/>
            </a:defPPr>
            <a:lvl1pPr>
              <a:defRPr sz="5400" b="1">
                <a:latin typeface="Times New Roman" panose="02020603050405020304" pitchFamily="18" charset="0"/>
                <a:ea typeface="Arial" panose="020B0604020202020204" pitchFamily="34" charset="0"/>
              </a:defRPr>
            </a:lvl1pPr>
          </a:lstStyle>
          <a:p>
            <a:endParaRPr lang="en-US" sz="3200" dirty="0">
              <a:solidFill>
                <a:schemeClr val="accent6">
                  <a:lumMod val="50000"/>
                </a:schemeClr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6">
                    <a:lumMod val="50000"/>
                  </a:schemeClr>
                </a:solidFill>
              </a:rPr>
              <a:t>Creating Data from the provided file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6">
                    <a:lumMod val="50000"/>
                  </a:schemeClr>
                </a:solidFill>
              </a:rPr>
              <a:t>Formatting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6">
                    <a:lumMod val="50000"/>
                  </a:schemeClr>
                </a:solidFill>
              </a:rPr>
              <a:t>Remove Duplicates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6">
                    <a:lumMod val="50000"/>
                  </a:schemeClr>
                </a:solidFill>
              </a:rPr>
              <a:t>Nulls</a:t>
            </a:r>
          </a:p>
          <a:p>
            <a:endParaRPr lang="en-US" sz="3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F0216F-7F73-FEAE-8445-2182C02B1C7E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099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47C7F-9A83-5F67-5322-6B20A0B93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hadow of a leaf on a white wall&#10;&#10;AI-generated content may be incorrect.">
            <a:extLst>
              <a:ext uri="{FF2B5EF4-FFF2-40B4-BE49-F238E27FC236}">
                <a16:creationId xmlns:a16="http://schemas.microsoft.com/office/drawing/2014/main" id="{12DE3B7D-E925-980F-1C90-071823F98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222D69-20FF-7F41-F757-0EB3DDBFC8EE}"/>
              </a:ext>
            </a:extLst>
          </p:cNvPr>
          <p:cNvSpPr txBox="1"/>
          <p:nvPr/>
        </p:nvSpPr>
        <p:spPr>
          <a:xfrm>
            <a:off x="868062" y="690618"/>
            <a:ext cx="4137076" cy="1249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>
              <a:defRPr sz="5400" b="1">
                <a:latin typeface="Times New Roman" panose="02020603050405020304" pitchFamily="18" charset="0"/>
                <a:ea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Process 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888E90-89DC-2766-7824-A4B7A2F6455D}"/>
              </a:ext>
            </a:extLst>
          </p:cNvPr>
          <p:cNvSpPr txBox="1"/>
          <p:nvPr/>
        </p:nvSpPr>
        <p:spPr>
          <a:xfrm>
            <a:off x="868062" y="2203545"/>
            <a:ext cx="10184948" cy="219543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defPPr>
              <a:defRPr lang="en-US"/>
            </a:defPPr>
            <a:lvl1pPr>
              <a:defRPr sz="5400" b="1">
                <a:latin typeface="Times New Roman" panose="02020603050405020304" pitchFamily="18" charset="0"/>
                <a:ea typeface="Arial" panose="020B0604020202020204" pitchFamily="34" charset="0"/>
              </a:defRPr>
            </a:lvl1pPr>
          </a:lstStyle>
          <a:p>
            <a:endParaRPr lang="en-US" sz="4800" dirty="0">
              <a:solidFill>
                <a:schemeClr val="accent6">
                  <a:lumMod val="50000"/>
                </a:schemeClr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Creating</a:t>
            </a:r>
            <a:r>
              <a:rPr lang="en-US" sz="4800" dirty="0">
                <a:solidFill>
                  <a:schemeClr val="accent6">
                    <a:lumMod val="50000"/>
                  </a:schemeClr>
                </a:solidFill>
              </a:rPr>
              <a:t> Data from the provided file</a:t>
            </a:r>
          </a:p>
          <a:p>
            <a:endParaRPr lang="en-US" sz="4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1EE42F-F7DB-95E3-15F9-D0E8434CBCDA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305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70254-6F9D-C31D-FFC4-2E442E680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hadow of a leaf on a white wall&#10;&#10;AI-generated content may be incorrect.">
            <a:extLst>
              <a:ext uri="{FF2B5EF4-FFF2-40B4-BE49-F238E27FC236}">
                <a16:creationId xmlns:a16="http://schemas.microsoft.com/office/drawing/2014/main" id="{44326690-8FD7-14CE-12B8-12051C527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463EBE-E6F0-E6A8-E5BB-9B045B544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652" y="780680"/>
            <a:ext cx="8392696" cy="52966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DE31B3A-3B14-E735-7D41-C1FC8980584A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180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DC1CC-C176-D5C0-216C-4B4DC2552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hadow of a leaf on a white wall&#10;&#10;AI-generated content may be incorrect.">
            <a:extLst>
              <a:ext uri="{FF2B5EF4-FFF2-40B4-BE49-F238E27FC236}">
                <a16:creationId xmlns:a16="http://schemas.microsoft.com/office/drawing/2014/main" id="{9600D3F9-13A5-CAE2-44A5-A96DA984B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ED433E-D104-498D-771A-F2F3F23AB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43" y="667220"/>
            <a:ext cx="11411713" cy="51400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2945B00-A881-A182-A08C-10096CC1459C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17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E1EC2-129A-9E30-DDC0-6A9D973C0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hadow of a leaf on a white wall&#10;&#10;AI-generated content may be incorrect.">
            <a:extLst>
              <a:ext uri="{FF2B5EF4-FFF2-40B4-BE49-F238E27FC236}">
                <a16:creationId xmlns:a16="http://schemas.microsoft.com/office/drawing/2014/main" id="{CBE4DB10-A5F6-A000-691E-B5D3BEB5D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31397D-00CE-E90A-6D6C-0C0A4E80A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53" y="1404595"/>
            <a:ext cx="11021693" cy="53386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B86FAD-5A5A-6CEA-31EE-40C2FC66D4AA}"/>
              </a:ext>
            </a:extLst>
          </p:cNvPr>
          <p:cNvSpPr txBox="1"/>
          <p:nvPr/>
        </p:nvSpPr>
        <p:spPr>
          <a:xfrm>
            <a:off x="585153" y="155243"/>
            <a:ext cx="7393624" cy="124935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defPPr>
              <a:defRPr lang="en-US"/>
            </a:defPPr>
            <a:lvl1pPr>
              <a:defRPr sz="5400" b="1">
                <a:latin typeface="Times New Roman" panose="02020603050405020304" pitchFamily="18" charset="0"/>
                <a:ea typeface="Arial" panose="020B0604020202020204" pitchFamily="34" charset="0"/>
              </a:defRPr>
            </a:lvl1pPr>
          </a:lstStyle>
          <a:p>
            <a:r>
              <a:rPr lang="en-US" sz="4000" dirty="0">
                <a:solidFill>
                  <a:schemeClr val="accent6">
                    <a:lumMod val="50000"/>
                  </a:schemeClr>
                </a:solidFill>
              </a:rPr>
              <a:t>To create our data on this    worksheet &amp; fill these columns: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994ADF-6F81-AE27-DFAC-87CF4579F407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130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149B2-5F24-10D3-6981-B236277B8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hadow of a leaf on a white wall&#10;&#10;AI-generated content may be incorrect.">
            <a:extLst>
              <a:ext uri="{FF2B5EF4-FFF2-40B4-BE49-F238E27FC236}">
                <a16:creationId xmlns:a16="http://schemas.microsoft.com/office/drawing/2014/main" id="{6413DB0C-41B6-AAC2-2CCE-AC37800EA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919A4A-6417-AEC0-CD6B-55870008B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75" y="3428999"/>
            <a:ext cx="8011253" cy="1137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AF1ACB-6F11-6AEA-B4F4-18A120C155EA}"/>
              </a:ext>
            </a:extLst>
          </p:cNvPr>
          <p:cNvSpPr txBox="1"/>
          <p:nvPr/>
        </p:nvSpPr>
        <p:spPr>
          <a:xfrm>
            <a:off x="665363" y="883884"/>
            <a:ext cx="8687184" cy="184327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defPPr>
              <a:defRPr lang="en-US"/>
            </a:defPPr>
            <a:lvl1pPr>
              <a:defRPr sz="5400" b="1">
                <a:latin typeface="Times New Roman" panose="02020603050405020304" pitchFamily="18" charset="0"/>
                <a:ea typeface="Arial" panose="020B0604020202020204" pitchFamily="34" charset="0"/>
              </a:defRPr>
            </a:lvl1pPr>
          </a:lstStyle>
          <a:p>
            <a:r>
              <a:rPr lang="en-US" sz="4000" dirty="0">
                <a:solidFill>
                  <a:schemeClr val="accent6">
                    <a:lumMod val="50000"/>
                  </a:schemeClr>
                </a:solidFill>
              </a:rPr>
              <a:t>First : </a:t>
            </a:r>
          </a:p>
          <a:p>
            <a:r>
              <a:rPr lang="en-US" sz="4000" dirty="0">
                <a:solidFill>
                  <a:schemeClr val="accent6">
                    <a:lumMod val="50000"/>
                  </a:schemeClr>
                </a:solidFill>
              </a:rPr>
              <a:t>		Using XLOOKUP Function</a:t>
            </a:r>
          </a:p>
          <a:p>
            <a:r>
              <a:rPr lang="en-US" sz="4000" dirty="0">
                <a:solidFill>
                  <a:schemeClr val="accent6">
                    <a:lumMod val="50000"/>
                  </a:schemeClr>
                </a:solidFill>
              </a:rPr>
              <a:t>To fill the customer name column.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71697A-E253-DB43-9C3D-CE6B4EA30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7003" y="309594"/>
            <a:ext cx="1919634" cy="623881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2AA7F57-EA45-F808-4495-03FCCCE5884A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704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2212E-3BB3-8DF7-8A8D-25D855802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hadow of a leaf on a white wall&#10;&#10;AI-generated content may be incorrect.">
            <a:extLst>
              <a:ext uri="{FF2B5EF4-FFF2-40B4-BE49-F238E27FC236}">
                <a16:creationId xmlns:a16="http://schemas.microsoft.com/office/drawing/2014/main" id="{E2624AEF-5DB7-12AD-BEC9-6B41545D5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E098E9F-BAC7-32E1-AB14-F6B5C06571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861"/>
          <a:stretch>
            <a:fillRect/>
          </a:stretch>
        </p:blipFill>
        <p:spPr>
          <a:xfrm>
            <a:off x="232228" y="396954"/>
            <a:ext cx="6298195" cy="100109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2B29300-30EC-EADA-25D0-13EADDD3B2B2}"/>
              </a:ext>
            </a:extLst>
          </p:cNvPr>
          <p:cNvGrpSpPr/>
          <p:nvPr/>
        </p:nvGrpSpPr>
        <p:grpSpPr>
          <a:xfrm>
            <a:off x="461452" y="1620253"/>
            <a:ext cx="5634548" cy="5010109"/>
            <a:chOff x="461452" y="1620253"/>
            <a:chExt cx="5634548" cy="501010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11E46EE-2606-B2B6-4051-920F5E20E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41102"/>
            <a:stretch>
              <a:fillRect/>
            </a:stretch>
          </p:blipFill>
          <p:spPr>
            <a:xfrm>
              <a:off x="461452" y="1620253"/>
              <a:ext cx="5634548" cy="501010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381E032-0036-BC4C-4C9F-2164A2329D26}"/>
                </a:ext>
              </a:extLst>
            </p:cNvPr>
            <p:cNvSpPr/>
            <p:nvPr/>
          </p:nvSpPr>
          <p:spPr>
            <a:xfrm>
              <a:off x="2540558" y="2069432"/>
              <a:ext cx="1229336" cy="208548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FD32E25-2533-AA94-B05D-57AE3C145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4708" y="396954"/>
            <a:ext cx="5193007" cy="62534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17FB563-4977-5DD6-9B17-860F8458965D}"/>
              </a:ext>
            </a:extLst>
          </p:cNvPr>
          <p:cNvSpPr/>
          <p:nvPr/>
        </p:nvSpPr>
        <p:spPr>
          <a:xfrm>
            <a:off x="8484158" y="6023810"/>
            <a:ext cx="1157147" cy="43723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9C24BB-E8E6-F7B4-B359-B0CB42016F8C}"/>
              </a:ext>
            </a:extLst>
          </p:cNvPr>
          <p:cNvSpPr/>
          <p:nvPr/>
        </p:nvSpPr>
        <p:spPr>
          <a:xfrm>
            <a:off x="6984221" y="513347"/>
            <a:ext cx="1157147" cy="571099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510533-7A9B-0225-F2FC-7F321470E3DA}"/>
              </a:ext>
            </a:extLst>
          </p:cNvPr>
          <p:cNvSpPr/>
          <p:nvPr/>
        </p:nvSpPr>
        <p:spPr>
          <a:xfrm>
            <a:off x="8158005" y="513347"/>
            <a:ext cx="1483300" cy="5302877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E9578A-ED3E-2218-5CE3-140389BBF754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172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935B0-5154-9FEF-FF71-29CF992A7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hadow of a leaf on a white wall&#10;&#10;AI-generated content may be incorrect.">
            <a:extLst>
              <a:ext uri="{FF2B5EF4-FFF2-40B4-BE49-F238E27FC236}">
                <a16:creationId xmlns:a16="http://schemas.microsoft.com/office/drawing/2014/main" id="{B3933BEF-138A-D4AB-76B8-92D37A537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20C4C9-B417-88CB-737E-A5CDF6B4D58F}"/>
              </a:ext>
            </a:extLst>
          </p:cNvPr>
          <p:cNvSpPr txBox="1"/>
          <p:nvPr/>
        </p:nvSpPr>
        <p:spPr>
          <a:xfrm>
            <a:off x="1062596" y="455234"/>
            <a:ext cx="10066805" cy="184327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defPPr>
              <a:defRPr lang="en-US"/>
            </a:defPPr>
            <a:lvl1pPr>
              <a:defRPr sz="5400" b="1">
                <a:latin typeface="Times New Roman" panose="02020603050405020304" pitchFamily="18" charset="0"/>
                <a:ea typeface="Arial" panose="020B0604020202020204" pitchFamily="34" charset="0"/>
              </a:defRPr>
            </a:lvl1pPr>
          </a:lstStyle>
          <a:p>
            <a:r>
              <a:rPr lang="en-US" sz="4000" dirty="0">
                <a:solidFill>
                  <a:schemeClr val="accent6">
                    <a:lumMod val="50000"/>
                  </a:schemeClr>
                </a:solidFill>
              </a:rPr>
              <a:t>And repeat that for the column of </a:t>
            </a: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Emails</a:t>
            </a:r>
            <a:r>
              <a:rPr lang="en-US" sz="4000" dirty="0">
                <a:solidFill>
                  <a:schemeClr val="accent6">
                    <a:lumMod val="50000"/>
                  </a:schemeClr>
                </a:solidFill>
              </a:rPr>
              <a:t>, </a:t>
            </a:r>
          </a:p>
          <a:p>
            <a:r>
              <a:rPr lang="en-US" sz="4000" dirty="0">
                <a:solidFill>
                  <a:schemeClr val="accent6">
                    <a:lumMod val="50000"/>
                  </a:schemeClr>
                </a:solidFill>
              </a:rPr>
              <a:t>But the result that was founded  zero 0 instead of empty cells ( blank 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268A94-E5EC-D7BB-33D3-0A17552B8C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4366"/>
          <a:stretch>
            <a:fillRect/>
          </a:stretch>
        </p:blipFill>
        <p:spPr>
          <a:xfrm>
            <a:off x="2767022" y="2438400"/>
            <a:ext cx="6016270" cy="33547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FF7B87-A0B4-1CD6-5EB7-01CC099858B0}"/>
              </a:ext>
            </a:extLst>
          </p:cNvPr>
          <p:cNvSpPr/>
          <p:nvPr/>
        </p:nvSpPr>
        <p:spPr>
          <a:xfrm>
            <a:off x="3015915" y="3429000"/>
            <a:ext cx="2406317" cy="300789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33D1AD-649D-4E25-A3AA-3C4307F03E25}"/>
              </a:ext>
            </a:extLst>
          </p:cNvPr>
          <p:cNvSpPr/>
          <p:nvPr/>
        </p:nvSpPr>
        <p:spPr>
          <a:xfrm>
            <a:off x="2767022" y="4409099"/>
            <a:ext cx="2847715" cy="150394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4F3A26-2915-0DBD-E539-2A07F9DF482D}"/>
              </a:ext>
            </a:extLst>
          </p:cNvPr>
          <p:cNvSpPr/>
          <p:nvPr/>
        </p:nvSpPr>
        <p:spPr>
          <a:xfrm>
            <a:off x="6878173" y="3899521"/>
            <a:ext cx="27748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397ED1-F5CB-16E2-AD1F-A833A51C1A14}"/>
              </a:ext>
            </a:extLst>
          </p:cNvPr>
          <p:cNvSpPr/>
          <p:nvPr/>
        </p:nvSpPr>
        <p:spPr>
          <a:xfrm>
            <a:off x="6878173" y="4227720"/>
            <a:ext cx="27748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AD830A-C848-95E1-36A6-47B068613BF2}"/>
              </a:ext>
            </a:extLst>
          </p:cNvPr>
          <p:cNvSpPr/>
          <p:nvPr/>
        </p:nvSpPr>
        <p:spPr>
          <a:xfrm>
            <a:off x="6878173" y="4520108"/>
            <a:ext cx="27748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915E97-2C06-C58F-2E31-75E4AB51D742}"/>
              </a:ext>
            </a:extLst>
          </p:cNvPr>
          <p:cNvSpPr/>
          <p:nvPr/>
        </p:nvSpPr>
        <p:spPr>
          <a:xfrm>
            <a:off x="6868644" y="5104883"/>
            <a:ext cx="27748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7FBC37-6B3B-D1BF-5050-295B597723A6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352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7FB6B-FBCD-C539-3B25-E4806BB57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hadow of a leaf on a white wall&#10;&#10;AI-generated content may be incorrect.">
            <a:extLst>
              <a:ext uri="{FF2B5EF4-FFF2-40B4-BE49-F238E27FC236}">
                <a16:creationId xmlns:a16="http://schemas.microsoft.com/office/drawing/2014/main" id="{F1053EDC-2988-AC05-06B5-4A81367D0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064D2C-0312-15AB-09B5-6729ED9EF63C}"/>
              </a:ext>
            </a:extLst>
          </p:cNvPr>
          <p:cNvSpPr txBox="1"/>
          <p:nvPr/>
        </p:nvSpPr>
        <p:spPr>
          <a:xfrm>
            <a:off x="1062595" y="450747"/>
            <a:ext cx="10066805" cy="18432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>
              <a:defRPr sz="5400" b="1">
                <a:latin typeface="Times New Roman" panose="02020603050405020304" pitchFamily="18" charset="0"/>
                <a:ea typeface="Arial" panose="020B0604020202020204" pitchFamily="34" charset="0"/>
              </a:defRPr>
            </a:lvl1pPr>
          </a:lstStyle>
          <a:p>
            <a:r>
              <a:rPr lang="en-US" sz="4000" dirty="0">
                <a:solidFill>
                  <a:schemeClr val="accent6">
                    <a:lumMod val="50000"/>
                  </a:schemeClr>
                </a:solidFill>
              </a:rPr>
              <a:t>To Slove it:</a:t>
            </a:r>
          </a:p>
          <a:p>
            <a:r>
              <a:rPr lang="en-US" sz="4000" dirty="0">
                <a:solidFill>
                  <a:schemeClr val="accent6">
                    <a:lumMod val="50000"/>
                  </a:schemeClr>
                </a:solidFill>
              </a:rPr>
              <a:t>Using </a:t>
            </a: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IF</a:t>
            </a:r>
            <a:r>
              <a:rPr lang="en-US" sz="4000" dirty="0">
                <a:solidFill>
                  <a:schemeClr val="accent6">
                    <a:lumMod val="50000"/>
                  </a:schemeClr>
                </a:solidFill>
              </a:rPr>
              <a:t> Function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4A61A4-F52E-982A-827E-5DC30E090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8" y="1854864"/>
            <a:ext cx="11982976" cy="74687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C2F1407-44D4-FC2B-569B-C36BD3510B20}"/>
              </a:ext>
            </a:extLst>
          </p:cNvPr>
          <p:cNvGrpSpPr/>
          <p:nvPr/>
        </p:nvGrpSpPr>
        <p:grpSpPr>
          <a:xfrm>
            <a:off x="104508" y="2744768"/>
            <a:ext cx="4415348" cy="3885594"/>
            <a:chOff x="461452" y="1620253"/>
            <a:chExt cx="5634548" cy="50101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1EF48FD-4D99-6580-5FEF-F900C4E6C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41102"/>
            <a:stretch>
              <a:fillRect/>
            </a:stretch>
          </p:blipFill>
          <p:spPr>
            <a:xfrm>
              <a:off x="461452" y="1620253"/>
              <a:ext cx="5634548" cy="501010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AA85028-3B58-C2E6-6932-61C64EDE066D}"/>
                </a:ext>
              </a:extLst>
            </p:cNvPr>
            <p:cNvSpPr/>
            <p:nvPr/>
          </p:nvSpPr>
          <p:spPr>
            <a:xfrm>
              <a:off x="2540558" y="2069432"/>
              <a:ext cx="1229336" cy="208548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BF30AE4-F9B7-CA82-4902-C58DD80D5F11}"/>
              </a:ext>
            </a:extLst>
          </p:cNvPr>
          <p:cNvSpPr/>
          <p:nvPr/>
        </p:nvSpPr>
        <p:spPr>
          <a:xfrm>
            <a:off x="6346319" y="2173252"/>
            <a:ext cx="368969" cy="11785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8388DF-801C-F6C7-06B0-442CCB14B7E2}"/>
              </a:ext>
            </a:extLst>
          </p:cNvPr>
          <p:cNvSpPr/>
          <p:nvPr/>
        </p:nvSpPr>
        <p:spPr>
          <a:xfrm>
            <a:off x="6715288" y="2173251"/>
            <a:ext cx="368969" cy="124781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0A3F24-AA14-9DAA-A123-88640BEB7EC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64366"/>
          <a:stretch>
            <a:fillRect/>
          </a:stretch>
        </p:blipFill>
        <p:spPr>
          <a:xfrm>
            <a:off x="5718770" y="3177269"/>
            <a:ext cx="6016270" cy="33547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3B38DA-791E-D0D1-143B-8BCF7B6DF20B}"/>
              </a:ext>
            </a:extLst>
          </p:cNvPr>
          <p:cNvSpPr txBox="1"/>
          <p:nvPr/>
        </p:nvSpPr>
        <p:spPr>
          <a:xfrm>
            <a:off x="5174502" y="2575153"/>
            <a:ext cx="2497644" cy="8538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>
              <a:defRPr sz="5400" b="1">
                <a:latin typeface="Times New Roman" panose="02020603050405020304" pitchFamily="18" charset="0"/>
                <a:ea typeface="Arial" panose="020B0604020202020204" pitchFamily="34" charset="0"/>
              </a:defRPr>
            </a:lvl1pPr>
          </a:lstStyle>
          <a:p>
            <a:r>
              <a:rPr lang="en-US" sz="4000" dirty="0">
                <a:solidFill>
                  <a:schemeClr val="accent6">
                    <a:lumMod val="50000"/>
                  </a:schemeClr>
                </a:solidFill>
              </a:rPr>
              <a:t>Result: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BC8495-B2DD-8555-F8AB-92F54DA2E4F7}"/>
              </a:ext>
            </a:extLst>
          </p:cNvPr>
          <p:cNvSpPr/>
          <p:nvPr/>
        </p:nvSpPr>
        <p:spPr>
          <a:xfrm>
            <a:off x="5949609" y="4152895"/>
            <a:ext cx="2406317" cy="300789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027B92-B1CC-7699-5519-6A55A2810224}"/>
              </a:ext>
            </a:extLst>
          </p:cNvPr>
          <p:cNvSpPr/>
          <p:nvPr/>
        </p:nvSpPr>
        <p:spPr>
          <a:xfrm>
            <a:off x="5949610" y="5182527"/>
            <a:ext cx="2406317" cy="150395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5315E7-1D32-0CDA-FBCE-55080172EA87}"/>
              </a:ext>
            </a:extLst>
          </p:cNvPr>
          <p:cNvSpPr/>
          <p:nvPr/>
        </p:nvSpPr>
        <p:spPr>
          <a:xfrm>
            <a:off x="8586765" y="4212403"/>
            <a:ext cx="2911604" cy="241281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843E3F-2AFD-FB5B-DC83-4AA75BAF812E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364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61F8E-8318-1E11-2EA7-AFFE547E0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hadow of a leaf on a white wall&#10;&#10;AI-generated content may be incorrect.">
            <a:extLst>
              <a:ext uri="{FF2B5EF4-FFF2-40B4-BE49-F238E27FC236}">
                <a16:creationId xmlns:a16="http://schemas.microsoft.com/office/drawing/2014/main" id="{06694794-C8A3-6B28-0846-149C55E0C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D79024-3706-FFE9-9BBA-178B8B8DB378}"/>
              </a:ext>
            </a:extLst>
          </p:cNvPr>
          <p:cNvSpPr txBox="1"/>
          <p:nvPr/>
        </p:nvSpPr>
        <p:spPr>
          <a:xfrm>
            <a:off x="643471" y="689176"/>
            <a:ext cx="5452529" cy="14839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>
              <a:defRPr sz="5400" b="1">
                <a:latin typeface="Times New Roman" panose="02020603050405020304" pitchFamily="18" charset="0"/>
                <a:ea typeface="Arial" panose="020B0604020202020204" pitchFamily="34" charset="0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accent3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STORE OF COFFE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2019 – 2022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D92C13AE-8315-7693-6683-27BBEAAAE0DF}"/>
              </a:ext>
            </a:extLst>
          </p:cNvPr>
          <p:cNvSpPr txBox="1"/>
          <p:nvPr/>
        </p:nvSpPr>
        <p:spPr>
          <a:xfrm>
            <a:off x="643471" y="2488823"/>
            <a:ext cx="1045588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400" b="1" kern="12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600" dirty="0">
                <a:solidFill>
                  <a:schemeClr val="accent6">
                    <a:lumMod val="50000"/>
                  </a:schemeClr>
                </a:solidFill>
              </a:rPr>
              <a:t>What will we discuss?</a:t>
            </a:r>
          </a:p>
        </p:txBody>
      </p:sp>
      <p:pic>
        <p:nvPicPr>
          <p:cNvPr id="11" name="Picture 10" descr="A yellow and black logo&#10;&#10;AI-generated content may be incorrect.">
            <a:extLst>
              <a:ext uri="{FF2B5EF4-FFF2-40B4-BE49-F238E27FC236}">
                <a16:creationId xmlns:a16="http://schemas.microsoft.com/office/drawing/2014/main" id="{03AABB4F-6807-5736-4988-E26BEC5E9E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713" y="4723113"/>
            <a:ext cx="812698" cy="81269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FE7932F-8999-0714-6592-D688F1B43A91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833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8D59C-3837-D2D7-7FA7-A2BAE8D98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hadow of a leaf on a white wall&#10;&#10;AI-generated content may be incorrect.">
            <a:extLst>
              <a:ext uri="{FF2B5EF4-FFF2-40B4-BE49-F238E27FC236}">
                <a16:creationId xmlns:a16="http://schemas.microsoft.com/office/drawing/2014/main" id="{78675F35-DA34-5672-82B1-5723CEE04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134429-CAFA-C551-A307-3F3E7F86B262}"/>
              </a:ext>
            </a:extLst>
          </p:cNvPr>
          <p:cNvSpPr txBox="1"/>
          <p:nvPr/>
        </p:nvSpPr>
        <p:spPr>
          <a:xfrm>
            <a:off x="681404" y="450747"/>
            <a:ext cx="10660364" cy="18432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>
              <a:defRPr sz="5400" b="1">
                <a:latin typeface="Times New Roman" panose="02020603050405020304" pitchFamily="18" charset="0"/>
                <a:ea typeface="Arial" panose="020B0604020202020204" pitchFamily="34" charset="0"/>
              </a:defRPr>
            </a:lvl1pPr>
          </a:lstStyle>
          <a:p>
            <a:r>
              <a:rPr lang="en-US" sz="3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The result :</a:t>
            </a:r>
          </a:p>
          <a:p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Customer Name Column  had empty cells ( blank ).</a:t>
            </a:r>
          </a:p>
          <a:p>
            <a:endParaRPr lang="en-US" sz="36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5495-F8E2-3C71-5F1C-9FA2DA7441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4366"/>
          <a:stretch>
            <a:fillRect/>
          </a:stretch>
        </p:blipFill>
        <p:spPr>
          <a:xfrm>
            <a:off x="3087865" y="2294021"/>
            <a:ext cx="6016270" cy="33547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92E814-C929-2020-9BF3-36A43345C695}"/>
              </a:ext>
            </a:extLst>
          </p:cNvPr>
          <p:cNvSpPr/>
          <p:nvPr/>
        </p:nvSpPr>
        <p:spPr>
          <a:xfrm>
            <a:off x="3470999" y="3292642"/>
            <a:ext cx="2079569" cy="272715"/>
          </a:xfrm>
          <a:prstGeom prst="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24E626AA-97FB-DC11-2A36-DF94AADD8FAC}"/>
              </a:ext>
            </a:extLst>
          </p:cNvPr>
          <p:cNvCxnSpPr>
            <a:cxnSpLocks/>
          </p:cNvCxnSpPr>
          <p:nvPr/>
        </p:nvCxnSpPr>
        <p:spPr>
          <a:xfrm rot="10800000">
            <a:off x="7883059" y="2858483"/>
            <a:ext cx="2213810" cy="186088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B0BBBC6-3C96-D31E-4DD0-3216503FDEC1}"/>
              </a:ext>
            </a:extLst>
          </p:cNvPr>
          <p:cNvSpPr/>
          <p:nvPr/>
        </p:nvSpPr>
        <p:spPr>
          <a:xfrm>
            <a:off x="9424816" y="3982414"/>
            <a:ext cx="244650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3"/>
                </a:solidFill>
              </a:rPr>
              <a:t>1</a:t>
            </a:r>
          </a:p>
          <a:p>
            <a:pPr algn="ctr"/>
            <a:r>
              <a:rPr lang="en-US" sz="5400" b="1" dirty="0">
                <a:ln/>
                <a:solidFill>
                  <a:schemeClr val="accent3"/>
                </a:solidFill>
              </a:rPr>
              <a:t>Unique</a:t>
            </a:r>
            <a:endParaRPr 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8E3658-8BF6-8E38-136C-E630C8859B14}"/>
              </a:ext>
            </a:extLst>
          </p:cNvPr>
          <p:cNvSpPr/>
          <p:nvPr/>
        </p:nvSpPr>
        <p:spPr>
          <a:xfrm>
            <a:off x="6011586" y="3324076"/>
            <a:ext cx="2911604" cy="241281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3C26C0-6FD2-B52D-E242-9E8C7F62ED2E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79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D4B0CD-DC6B-2EFE-C875-B2B86EC4A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hadow of a leaf on a white wall&#10;&#10;AI-generated content may be incorrect.">
            <a:extLst>
              <a:ext uri="{FF2B5EF4-FFF2-40B4-BE49-F238E27FC236}">
                <a16:creationId xmlns:a16="http://schemas.microsoft.com/office/drawing/2014/main" id="{0B25DCE5-B139-5E26-6589-46FFCC6BC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563148-E417-AF65-B802-53784683FDCB}"/>
              </a:ext>
            </a:extLst>
          </p:cNvPr>
          <p:cNvSpPr txBox="1"/>
          <p:nvPr/>
        </p:nvSpPr>
        <p:spPr>
          <a:xfrm>
            <a:off x="645501" y="551487"/>
            <a:ext cx="10066805" cy="18432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>
              <a:defRPr sz="5400" b="1">
                <a:latin typeface="Times New Roman" panose="02020603050405020304" pitchFamily="18" charset="0"/>
                <a:ea typeface="Arial" panose="020B0604020202020204" pitchFamily="34" charset="0"/>
              </a:defRPr>
            </a:lvl1pPr>
          </a:lstStyle>
          <a:p>
            <a:r>
              <a:rPr lang="en-US" sz="4000" dirty="0">
                <a:solidFill>
                  <a:schemeClr val="accent6">
                    <a:lumMod val="50000"/>
                  </a:schemeClr>
                </a:solidFill>
              </a:rPr>
              <a:t>To develop this function for better result in column of customer name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F4A602-4EBB-8B78-5E53-59D985EFB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01" y="4651722"/>
            <a:ext cx="10710249" cy="8795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DF7AF8-1F42-E7EA-E332-AFF56ABC5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276" y="2187192"/>
            <a:ext cx="8011253" cy="1137785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3A797A71-588E-C135-068D-07F2C85663F6}"/>
              </a:ext>
            </a:extLst>
          </p:cNvPr>
          <p:cNvSpPr/>
          <p:nvPr/>
        </p:nvSpPr>
        <p:spPr>
          <a:xfrm>
            <a:off x="5173575" y="3721506"/>
            <a:ext cx="1010653" cy="721894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15C000-0D6F-9CA7-EF2F-E5364686CA90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784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BF203-405D-B9D5-DA2F-CCA35925E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hadow of a leaf on a white wall&#10;&#10;AI-generated content may be incorrect.">
            <a:extLst>
              <a:ext uri="{FF2B5EF4-FFF2-40B4-BE49-F238E27FC236}">
                <a16:creationId xmlns:a16="http://schemas.microsoft.com/office/drawing/2014/main" id="{C1535250-0B41-115F-90EC-ADFB57748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15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8D3EA1-645E-65E9-9695-DB9EFB760954}"/>
              </a:ext>
            </a:extLst>
          </p:cNvPr>
          <p:cNvSpPr txBox="1"/>
          <p:nvPr/>
        </p:nvSpPr>
        <p:spPr>
          <a:xfrm>
            <a:off x="402930" y="1453819"/>
            <a:ext cx="4907823" cy="43059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defPPr>
              <a:defRPr lang="en-US"/>
            </a:defPPr>
            <a:lvl1pPr>
              <a:defRPr sz="5400" b="1">
                <a:latin typeface="Times New Roman" panose="02020603050405020304" pitchFamily="18" charset="0"/>
                <a:ea typeface="Arial" panose="020B0604020202020204" pitchFamily="34" charset="0"/>
              </a:defRPr>
            </a:lvl1pPr>
          </a:lstStyle>
          <a:p>
            <a:r>
              <a:rPr lang="en-US" sz="4000" dirty="0">
                <a:solidFill>
                  <a:schemeClr val="accent6">
                    <a:lumMod val="50000"/>
                  </a:schemeClr>
                </a:solidFill>
              </a:rPr>
              <a:t>=XLOOKUP(C3,</a:t>
            </a:r>
          </a:p>
          <a:p>
            <a:r>
              <a:rPr lang="en-US" sz="4000" dirty="0">
                <a:solidFill>
                  <a:schemeClr val="accent6">
                    <a:lumMod val="50000"/>
                  </a:schemeClr>
                </a:solidFill>
              </a:rPr>
              <a:t>customers!A3:A1002,</a:t>
            </a:r>
          </a:p>
          <a:p>
            <a:r>
              <a:rPr lang="en-US" sz="4000" dirty="0">
                <a:solidFill>
                  <a:schemeClr val="accent6">
                    <a:lumMod val="50000"/>
                  </a:schemeClr>
                </a:solidFill>
              </a:rPr>
              <a:t>customers!B3:B1002, </a:t>
            </a:r>
          </a:p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XLOOKUP(G3,</a:t>
            </a:r>
          </a:p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customers!C1:C1001,</a:t>
            </a:r>
          </a:p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customers!B1:B1001,</a:t>
            </a:r>
          </a:p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"",0)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,</a:t>
            </a:r>
          </a:p>
          <a:p>
            <a:r>
              <a:rPr lang="en-US" sz="4000" dirty="0">
                <a:solidFill>
                  <a:schemeClr val="accent6">
                    <a:lumMod val="50000"/>
                  </a:schemeClr>
                </a:solidFill>
              </a:rPr>
              <a:t> 0)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A0EA423-4C10-4D23-8468-33C570F25187}"/>
              </a:ext>
            </a:extLst>
          </p:cNvPr>
          <p:cNvGrpSpPr/>
          <p:nvPr/>
        </p:nvGrpSpPr>
        <p:grpSpPr>
          <a:xfrm>
            <a:off x="402930" y="290829"/>
            <a:ext cx="6218328" cy="898847"/>
            <a:chOff x="-44614" y="248571"/>
            <a:chExt cx="8011253" cy="113778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0DADA66-3309-4D53-D4C5-8DE107569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44614" y="248571"/>
              <a:ext cx="8011253" cy="113778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7888A37-1525-CA58-7397-5FE84CD44594}"/>
                </a:ext>
              </a:extLst>
            </p:cNvPr>
            <p:cNvSpPr/>
            <p:nvPr/>
          </p:nvSpPr>
          <p:spPr>
            <a:xfrm>
              <a:off x="6534278" y="414064"/>
              <a:ext cx="320842" cy="577955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Arrow: Down 6">
            <a:extLst>
              <a:ext uri="{FF2B5EF4-FFF2-40B4-BE49-F238E27FC236}">
                <a16:creationId xmlns:a16="http://schemas.microsoft.com/office/drawing/2014/main" id="{1249CE7B-349C-7614-D81E-C93959ECCE46}"/>
              </a:ext>
            </a:extLst>
          </p:cNvPr>
          <p:cNvSpPr/>
          <p:nvPr/>
        </p:nvSpPr>
        <p:spPr>
          <a:xfrm rot="5400000">
            <a:off x="4767705" y="3064233"/>
            <a:ext cx="1010653" cy="721894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4950CE-5CD5-3284-1BB9-2C5949D3921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5769"/>
          <a:stretch>
            <a:fillRect/>
          </a:stretch>
        </p:blipFill>
        <p:spPr>
          <a:xfrm>
            <a:off x="1713436" y="4611561"/>
            <a:ext cx="4668186" cy="156538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B56A49C-3A09-6125-4394-80B908DAFE73}"/>
              </a:ext>
            </a:extLst>
          </p:cNvPr>
          <p:cNvSpPr/>
          <p:nvPr/>
        </p:nvSpPr>
        <p:spPr>
          <a:xfrm>
            <a:off x="4821912" y="5303165"/>
            <a:ext cx="1559709" cy="35751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92A346C-A1BB-81D9-BF0F-7FA6543904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3100" y="1120442"/>
            <a:ext cx="5125970" cy="542608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EA56784-72A2-35DC-38FA-293D2DF074CF}"/>
              </a:ext>
            </a:extLst>
          </p:cNvPr>
          <p:cNvSpPr/>
          <p:nvPr/>
        </p:nvSpPr>
        <p:spPr>
          <a:xfrm>
            <a:off x="9734567" y="1275059"/>
            <a:ext cx="1559709" cy="490188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FB0550-C7AE-0ACB-F5AF-3657ECE6E561}"/>
              </a:ext>
            </a:extLst>
          </p:cNvPr>
          <p:cNvSpPr/>
          <p:nvPr/>
        </p:nvSpPr>
        <p:spPr>
          <a:xfrm>
            <a:off x="8034119" y="1231790"/>
            <a:ext cx="1559709" cy="490188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435DB5-93D7-04F3-406D-676DBF0C0E8F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348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BB19D-8A1D-82FA-A6CA-756AABCF6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hadow of a leaf on a white wall&#10;&#10;AI-generated content may be incorrect.">
            <a:extLst>
              <a:ext uri="{FF2B5EF4-FFF2-40B4-BE49-F238E27FC236}">
                <a16:creationId xmlns:a16="http://schemas.microsoft.com/office/drawing/2014/main" id="{8F866B0C-FE35-B629-CC45-EB28AE00D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4E3E8C-8070-F67F-1EAF-5F45766B1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956" y="368968"/>
            <a:ext cx="5009532" cy="5849365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0D6BA039-9CFB-9325-8CD1-C91612F56247}"/>
              </a:ext>
            </a:extLst>
          </p:cNvPr>
          <p:cNvSpPr/>
          <p:nvPr/>
        </p:nvSpPr>
        <p:spPr>
          <a:xfrm rot="16200000">
            <a:off x="5229727" y="3068051"/>
            <a:ext cx="1010653" cy="721894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17B0CD-69BB-8FC6-77F6-FECB4E34A5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4366"/>
          <a:stretch>
            <a:fillRect/>
          </a:stretch>
        </p:blipFill>
        <p:spPr>
          <a:xfrm>
            <a:off x="219417" y="1743492"/>
            <a:ext cx="5009533" cy="27933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22AF01C-F5BB-E1FF-A7FC-D7F231810597}"/>
              </a:ext>
            </a:extLst>
          </p:cNvPr>
          <p:cNvSpPr/>
          <p:nvPr/>
        </p:nvSpPr>
        <p:spPr>
          <a:xfrm>
            <a:off x="636513" y="2622883"/>
            <a:ext cx="1465004" cy="136360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30F80-0E24-BFEB-25F2-FF17FA8324C4}"/>
              </a:ext>
            </a:extLst>
          </p:cNvPr>
          <p:cNvSpPr/>
          <p:nvPr/>
        </p:nvSpPr>
        <p:spPr>
          <a:xfrm>
            <a:off x="6971555" y="1251284"/>
            <a:ext cx="1559709" cy="254494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454C8A-BE94-D504-0853-6CFB2D34A6A0}"/>
              </a:ext>
            </a:extLst>
          </p:cNvPr>
          <p:cNvSpPr/>
          <p:nvPr/>
        </p:nvSpPr>
        <p:spPr>
          <a:xfrm>
            <a:off x="589160" y="2622883"/>
            <a:ext cx="1559709" cy="24693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68E7ED-6153-0590-2E41-744DB6BF63DF}"/>
              </a:ext>
            </a:extLst>
          </p:cNvPr>
          <p:cNvSpPr/>
          <p:nvPr/>
        </p:nvSpPr>
        <p:spPr>
          <a:xfrm>
            <a:off x="6971554" y="5963839"/>
            <a:ext cx="1819520" cy="254494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5CC7C4-1E54-8EA0-7134-F35FB6CE8744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483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E8718-BB17-227B-B0B1-F0440C809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hadow of a leaf on a white wall&#10;&#10;AI-generated content may be incorrect.">
            <a:extLst>
              <a:ext uri="{FF2B5EF4-FFF2-40B4-BE49-F238E27FC236}">
                <a16:creationId xmlns:a16="http://schemas.microsoft.com/office/drawing/2014/main" id="{12B3CAB9-33CE-EE2E-DF17-D195EF26B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59AC94-6265-C995-21C8-DDEB573B3F81}"/>
              </a:ext>
            </a:extLst>
          </p:cNvPr>
          <p:cNvSpPr txBox="1"/>
          <p:nvPr/>
        </p:nvSpPr>
        <p:spPr>
          <a:xfrm>
            <a:off x="768632" y="289566"/>
            <a:ext cx="4137076" cy="1249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>
              <a:defRPr sz="5400" b="1">
                <a:latin typeface="Times New Roman" panose="02020603050405020304" pitchFamily="18" charset="0"/>
                <a:ea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Process 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9C2106-5749-A4E0-04BD-E9999935174B}"/>
              </a:ext>
            </a:extLst>
          </p:cNvPr>
          <p:cNvSpPr txBox="1"/>
          <p:nvPr/>
        </p:nvSpPr>
        <p:spPr>
          <a:xfrm>
            <a:off x="768632" y="2989523"/>
            <a:ext cx="5173579" cy="1249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>
              <a:defRPr sz="5400" b="1">
                <a:latin typeface="Times New Roman" panose="02020603050405020304" pitchFamily="18" charset="0"/>
                <a:ea typeface="Arial" panose="020B0604020202020204" pitchFamily="34" charset="0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Formatting</a:t>
            </a:r>
            <a:endParaRPr lang="en-US" sz="48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185A63-CB43-A84E-069E-A84EF1DF4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340" y="645939"/>
            <a:ext cx="3647909" cy="59365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A2D5D1-8FB8-299C-E1A6-F64696FBA65C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109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5C50B-1C14-3E37-FE7C-0A8117419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hadow of a leaf on a white wall&#10;&#10;AI-generated content may be incorrect.">
            <a:extLst>
              <a:ext uri="{FF2B5EF4-FFF2-40B4-BE49-F238E27FC236}">
                <a16:creationId xmlns:a16="http://schemas.microsoft.com/office/drawing/2014/main" id="{B741EAE7-42D4-FCAA-8A3C-E8719307D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651BEC-66B7-466B-9BEB-1EDC3C34C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16" y="1635775"/>
            <a:ext cx="11228167" cy="8785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360B50-43A3-009E-10AD-8FB812F5E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199" y="3033231"/>
            <a:ext cx="4293008" cy="34148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4A89CE-26F0-6A3E-8893-DADC38D20C81}"/>
              </a:ext>
            </a:extLst>
          </p:cNvPr>
          <p:cNvSpPr txBox="1"/>
          <p:nvPr/>
        </p:nvSpPr>
        <p:spPr>
          <a:xfrm>
            <a:off x="768632" y="289566"/>
            <a:ext cx="4092126" cy="105664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defPPr>
              <a:defRPr lang="en-US"/>
            </a:defPPr>
            <a:lvl1pPr>
              <a:defRPr sz="5400" b="1">
                <a:latin typeface="Times New Roman" panose="02020603050405020304" pitchFamily="18" charset="0"/>
                <a:ea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Add columns: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536327-1201-C2B4-8501-30BFF001B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32" y="3529075"/>
            <a:ext cx="3315078" cy="24232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9E7D33-5471-F8CB-73C0-7008FAE0989D}"/>
              </a:ext>
            </a:extLst>
          </p:cNvPr>
          <p:cNvSpPr txBox="1"/>
          <p:nvPr/>
        </p:nvSpPr>
        <p:spPr>
          <a:xfrm>
            <a:off x="4349912" y="2623354"/>
            <a:ext cx="4092126" cy="10566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>
              <a:defRPr sz="5400" b="1">
                <a:latin typeface="Times New Roman" panose="02020603050405020304" pitchFamily="18" charset="0"/>
                <a:ea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Result: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3C00D4-7B3D-8871-ED43-FBB0716C17EB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240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E027D-4B52-0927-DD1E-8320F1948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hadow of a leaf on a white wall&#10;&#10;AI-generated content may be incorrect.">
            <a:extLst>
              <a:ext uri="{FF2B5EF4-FFF2-40B4-BE49-F238E27FC236}">
                <a16:creationId xmlns:a16="http://schemas.microsoft.com/office/drawing/2014/main" id="{BDF2A3B5-BD5E-41E4-DEE2-80138E5D9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07A6C4-7BDD-E4D0-2301-AA2F361EBDA2}"/>
              </a:ext>
            </a:extLst>
          </p:cNvPr>
          <p:cNvSpPr txBox="1"/>
          <p:nvPr/>
        </p:nvSpPr>
        <p:spPr>
          <a:xfrm>
            <a:off x="676629" y="224136"/>
            <a:ext cx="4137076" cy="1249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>
              <a:defRPr sz="5400" b="1">
                <a:latin typeface="Times New Roman" panose="02020603050405020304" pitchFamily="18" charset="0"/>
                <a:ea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Process 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AA85B7-953A-181F-31F2-65D8B5135ED2}"/>
              </a:ext>
            </a:extLst>
          </p:cNvPr>
          <p:cNvSpPr txBox="1"/>
          <p:nvPr/>
        </p:nvSpPr>
        <p:spPr>
          <a:xfrm>
            <a:off x="4033657" y="452397"/>
            <a:ext cx="5173579" cy="1249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>
              <a:defRPr sz="5400" b="1">
                <a:latin typeface="Times New Roman" panose="02020603050405020304" pitchFamily="18" charset="0"/>
                <a:ea typeface="Arial" panose="020B0604020202020204" pitchFamily="34" charset="0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Duplicates</a:t>
            </a:r>
            <a:endParaRPr lang="en-US" sz="48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F208E9-D336-DF51-A359-5F86DEEB3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677" y="1346751"/>
            <a:ext cx="9278645" cy="52871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62F765-E6B9-8357-6FBA-0FF11CE697EA}"/>
              </a:ext>
            </a:extLst>
          </p:cNvPr>
          <p:cNvSpPr/>
          <p:nvPr/>
        </p:nvSpPr>
        <p:spPr>
          <a:xfrm>
            <a:off x="4552332" y="1215148"/>
            <a:ext cx="1351163" cy="71073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8370AC-6895-E414-E504-94E5E4041278}"/>
              </a:ext>
            </a:extLst>
          </p:cNvPr>
          <p:cNvSpPr/>
          <p:nvPr/>
        </p:nvSpPr>
        <p:spPr>
          <a:xfrm>
            <a:off x="7415076" y="4459706"/>
            <a:ext cx="1559709" cy="31110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FFA18C-6749-066C-36F2-1589F2CFC892}"/>
              </a:ext>
            </a:extLst>
          </p:cNvPr>
          <p:cNvSpPr/>
          <p:nvPr/>
        </p:nvSpPr>
        <p:spPr>
          <a:xfrm>
            <a:off x="9207237" y="1925885"/>
            <a:ext cx="594490" cy="38417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8445DB-1BF3-6413-84A5-8D93505D6248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619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5190C-B4A5-1874-5EDF-3835775CB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hadow of a leaf on a white wall&#10;&#10;AI-generated content may be incorrect.">
            <a:extLst>
              <a:ext uri="{FF2B5EF4-FFF2-40B4-BE49-F238E27FC236}">
                <a16:creationId xmlns:a16="http://schemas.microsoft.com/office/drawing/2014/main" id="{05DFCAF1-229C-B360-6630-3447F1CAC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CB9A47-84ED-94F0-32A9-B42AEF8C2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7132"/>
            <a:ext cx="12192000" cy="28837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16FA39-E439-2240-FA52-81E1568843DB}"/>
              </a:ext>
            </a:extLst>
          </p:cNvPr>
          <p:cNvSpPr txBox="1"/>
          <p:nvPr/>
        </p:nvSpPr>
        <p:spPr>
          <a:xfrm>
            <a:off x="4943829" y="737780"/>
            <a:ext cx="4137076" cy="1249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>
              <a:defRPr sz="5400" b="1">
                <a:latin typeface="Times New Roman" panose="02020603050405020304" pitchFamily="18" charset="0"/>
                <a:ea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Done.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E0069D-0AD6-E6D8-FE83-060FABF79EA2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148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8AA45-4B56-ABD5-83FA-E37565F3D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hadow of a leaf on a white wall&#10;&#10;AI-generated content may be incorrect.">
            <a:extLst>
              <a:ext uri="{FF2B5EF4-FFF2-40B4-BE49-F238E27FC236}">
                <a16:creationId xmlns:a16="http://schemas.microsoft.com/office/drawing/2014/main" id="{E5EE94A2-BE6E-D9D6-1FE9-AC129A276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B33EBC-76B1-7C3C-56EA-4DD2EAEC5C30}"/>
              </a:ext>
            </a:extLst>
          </p:cNvPr>
          <p:cNvSpPr txBox="1"/>
          <p:nvPr/>
        </p:nvSpPr>
        <p:spPr>
          <a:xfrm>
            <a:off x="484124" y="432980"/>
            <a:ext cx="4137076" cy="1249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>
              <a:defRPr sz="5400" b="1">
                <a:latin typeface="Times New Roman" panose="02020603050405020304" pitchFamily="18" charset="0"/>
                <a:ea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Get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BB57D9-7616-35CD-03F1-B82DE6D5E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199" y="2416241"/>
            <a:ext cx="7939602" cy="25247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68BF9E6-5666-FB11-6BC3-902949465878}"/>
              </a:ext>
            </a:extLst>
          </p:cNvPr>
          <p:cNvSpPr/>
          <p:nvPr/>
        </p:nvSpPr>
        <p:spPr>
          <a:xfrm>
            <a:off x="2126199" y="2967867"/>
            <a:ext cx="1351163" cy="155600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6ABAF8-37AA-A577-9409-11FD1FECB3DD}"/>
              </a:ext>
            </a:extLst>
          </p:cNvPr>
          <p:cNvSpPr/>
          <p:nvPr/>
        </p:nvSpPr>
        <p:spPr>
          <a:xfrm>
            <a:off x="8039058" y="2189863"/>
            <a:ext cx="1351163" cy="155600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122E26-840F-6539-9A32-45DA0D677DAE}"/>
              </a:ext>
            </a:extLst>
          </p:cNvPr>
          <p:cNvSpPr txBox="1"/>
          <p:nvPr/>
        </p:nvSpPr>
        <p:spPr>
          <a:xfrm>
            <a:off x="7997263" y="5311057"/>
            <a:ext cx="4137076" cy="1249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>
              <a:defRPr sz="5400" b="1">
                <a:latin typeface="Times New Roman" panose="02020603050405020304" pitchFamily="18" charset="0"/>
                <a:ea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Transform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5F4723-9A7E-3EC6-F09A-CF475FB62639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840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2D112-C2CA-8FD9-A82B-64E998A9A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hadow of a leaf on a white wall&#10;&#10;AI-generated content may be incorrect.">
            <a:extLst>
              <a:ext uri="{FF2B5EF4-FFF2-40B4-BE49-F238E27FC236}">
                <a16:creationId xmlns:a16="http://schemas.microsoft.com/office/drawing/2014/main" id="{D15C650A-937C-A08F-67C0-4B1825EAF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2F8F02-E9FE-05B0-09D2-ED0A32D29A0A}"/>
              </a:ext>
            </a:extLst>
          </p:cNvPr>
          <p:cNvSpPr txBox="1"/>
          <p:nvPr/>
        </p:nvSpPr>
        <p:spPr>
          <a:xfrm>
            <a:off x="358648" y="533319"/>
            <a:ext cx="3347078" cy="57913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>
              <a:defRPr sz="5400" b="1">
                <a:latin typeface="Times New Roman" panose="02020603050405020304" pitchFamily="18" charset="0"/>
                <a:ea typeface="Arial" panose="020B0604020202020204" pitchFamily="34" charset="0"/>
              </a:defRPr>
            </a:lvl1pPr>
          </a:lstStyle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Dinormalized: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Check Duplicates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Nulls – empty cells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Add INDEX COLUMN</a:t>
            </a:r>
          </a:p>
          <a:p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 ( the primary key 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Fact &amp; Dim.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Remove duplicates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Load to &amp; Modeling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Star schema</a:t>
            </a:r>
          </a:p>
          <a:p>
            <a:endParaRPr lang="en-U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D6981-AC7B-6BD0-9507-5F49E34A4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388" y="893421"/>
            <a:ext cx="8306950" cy="50711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9BCB66C-2949-FBF1-52A9-55881229E330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851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hadow of a leaf on a white wall&#10;&#10;AI-generated content may be incorrect.">
            <a:extLst>
              <a:ext uri="{FF2B5EF4-FFF2-40B4-BE49-F238E27FC236}">
                <a16:creationId xmlns:a16="http://schemas.microsoft.com/office/drawing/2014/main" id="{5A6C0ACD-F5DC-57CE-6C24-09F087125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5E91F2-A96E-C439-5A05-68FA310857B6}"/>
              </a:ext>
            </a:extLst>
          </p:cNvPr>
          <p:cNvSpPr txBox="1"/>
          <p:nvPr/>
        </p:nvSpPr>
        <p:spPr>
          <a:xfrm>
            <a:off x="1510638" y="615381"/>
            <a:ext cx="3542625" cy="97021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defPPr>
              <a:defRPr lang="en-US"/>
            </a:defPPr>
            <a:lvl1pPr>
              <a:defRPr sz="5400" b="1">
                <a:latin typeface="Times New Roman" panose="02020603050405020304" pitchFamily="18" charset="0"/>
                <a:ea typeface="Arial" panose="020B0604020202020204" pitchFamily="34" charset="0"/>
              </a:defRPr>
            </a:lvl1pPr>
          </a:lstStyle>
          <a:p>
            <a:pPr marL="1143000" indent="-1143000">
              <a:buFont typeface="+mj-lt"/>
              <a:buAutoNum type="arabicPeriod"/>
            </a:pPr>
            <a:r>
              <a:rPr lang="en-US" sz="6000" dirty="0">
                <a:solidFill>
                  <a:schemeClr val="accent2">
                    <a:lumMod val="75000"/>
                  </a:schemeClr>
                </a:solidFill>
              </a:rPr>
              <a:t>Intro</a:t>
            </a:r>
            <a:endParaRPr lang="en-US" sz="6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5B82C4-CE03-BFD3-559D-3BFB9B8BABAB}"/>
              </a:ext>
            </a:extLst>
          </p:cNvPr>
          <p:cNvSpPr txBox="1"/>
          <p:nvPr/>
        </p:nvSpPr>
        <p:spPr>
          <a:xfrm>
            <a:off x="1165733" y="1751799"/>
            <a:ext cx="3916486" cy="21361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>
              <a:defRPr sz="5400" b="1">
                <a:latin typeface="Times New Roman" panose="02020603050405020304" pitchFamily="18" charset="0"/>
                <a:ea typeface="Arial" panose="020B0604020202020204" pitchFamily="34" charset="0"/>
              </a:defRPr>
            </a:lvl1pPr>
          </a:lstStyle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accent6">
                    <a:lumMod val="50000"/>
                  </a:schemeClr>
                </a:solidFill>
              </a:rPr>
              <a:t>Purpose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accent6">
                    <a:lumMod val="50000"/>
                  </a:schemeClr>
                </a:solidFill>
              </a:rPr>
              <a:t>Some Objectives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accent6">
                    <a:lumMod val="50000"/>
                  </a:schemeClr>
                </a:solidFill>
              </a:rPr>
              <a:t>Scope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1882FD-CBB3-0BA2-0696-B51982B5C5FC}"/>
              </a:ext>
            </a:extLst>
          </p:cNvPr>
          <p:cNvSpPr txBox="1"/>
          <p:nvPr/>
        </p:nvSpPr>
        <p:spPr>
          <a:xfrm>
            <a:off x="5886558" y="925961"/>
            <a:ext cx="5871411" cy="8258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defPPr>
              <a:defRPr lang="en-US"/>
            </a:defPPr>
            <a:lvl1pPr>
              <a:defRPr sz="5400" b="1">
                <a:latin typeface="Times New Roman" panose="02020603050405020304" pitchFamily="18" charset="0"/>
                <a:ea typeface="Arial" panose="020B0604020202020204" pitchFamily="34" charset="0"/>
              </a:defRPr>
            </a:lvl1pPr>
          </a:lstStyle>
          <a:p>
            <a:r>
              <a:rPr lang="en-US" sz="4400" dirty="0">
                <a:solidFill>
                  <a:schemeClr val="accent2">
                    <a:lumMod val="75000"/>
                  </a:schemeClr>
                </a:solidFill>
              </a:rPr>
              <a:t>2. </a:t>
            </a:r>
            <a:r>
              <a:rPr lang="en-US" sz="6000" dirty="0">
                <a:solidFill>
                  <a:schemeClr val="accent2">
                    <a:lumMod val="75000"/>
                  </a:schemeClr>
                </a:solidFill>
              </a:rPr>
              <a:t>METHODOLOGY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415FC1-7EFB-CC4D-ABB5-CD590498DE41}"/>
              </a:ext>
            </a:extLst>
          </p:cNvPr>
          <p:cNvSpPr txBox="1"/>
          <p:nvPr/>
        </p:nvSpPr>
        <p:spPr>
          <a:xfrm>
            <a:off x="6256867" y="1852380"/>
            <a:ext cx="5130794" cy="29923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>
              <a:defRPr sz="5400" b="1">
                <a:latin typeface="Times New Roman" panose="02020603050405020304" pitchFamily="18" charset="0"/>
                <a:ea typeface="Arial" panose="020B0604020202020204" pitchFamily="34" charset="0"/>
              </a:defRPr>
            </a:lvl1pPr>
          </a:lstStyle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accent6">
                    <a:lumMod val="50000"/>
                  </a:schemeClr>
                </a:solidFill>
              </a:rPr>
              <a:t>Data Duration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accent6">
                    <a:lumMod val="50000"/>
                  </a:schemeClr>
                </a:solidFill>
              </a:rPr>
              <a:t>Limitations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accent6">
                    <a:lumMod val="50000"/>
                  </a:schemeClr>
                </a:solidFill>
              </a:rPr>
              <a:t>Process [ Cleaning 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08A401-32F8-8463-C81C-99159F22EC4A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332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84604-2AE1-0C5B-8CD3-0930FC26A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hadow of a leaf on a white wall&#10;&#10;AI-generated content may be incorrect.">
            <a:extLst>
              <a:ext uri="{FF2B5EF4-FFF2-40B4-BE49-F238E27FC236}">
                <a16:creationId xmlns:a16="http://schemas.microsoft.com/office/drawing/2014/main" id="{A3A9E861-4F15-79B0-509B-DEF052B71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D77DF2-7DB1-53F9-6251-CE4649ECD390}"/>
              </a:ext>
            </a:extLst>
          </p:cNvPr>
          <p:cNvSpPr txBox="1"/>
          <p:nvPr/>
        </p:nvSpPr>
        <p:spPr>
          <a:xfrm>
            <a:off x="484123" y="229767"/>
            <a:ext cx="4889982" cy="160436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defPPr>
              <a:defRPr lang="en-US"/>
            </a:defPPr>
            <a:lvl1pPr>
              <a:defRPr sz="5400" b="1">
                <a:latin typeface="Times New Roman" panose="02020603050405020304" pitchFamily="18" charset="0"/>
                <a:ea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Creating 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Pivot table &amp; Measures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4F9F5D-F99A-5756-91E1-6FEE18AEF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389" y="1644369"/>
            <a:ext cx="10371221" cy="498386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AD6E50E-15B6-6773-1630-FCD1DACE0FF6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1824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4E9BB-CE90-1F03-F050-81A7FA816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hadow of a leaf on a white wall&#10;&#10;AI-generated content may be incorrect.">
            <a:extLst>
              <a:ext uri="{FF2B5EF4-FFF2-40B4-BE49-F238E27FC236}">
                <a16:creationId xmlns:a16="http://schemas.microsoft.com/office/drawing/2014/main" id="{82964356-26C7-FDAF-F468-A6EF29E86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CF5134-69F6-8570-9E03-C94CBC9BF860}"/>
              </a:ext>
            </a:extLst>
          </p:cNvPr>
          <p:cNvSpPr txBox="1"/>
          <p:nvPr/>
        </p:nvSpPr>
        <p:spPr>
          <a:xfrm>
            <a:off x="484123" y="229767"/>
            <a:ext cx="4889982" cy="160436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defPPr>
              <a:defRPr lang="en-US"/>
            </a:defPPr>
            <a:lvl1pPr>
              <a:defRPr sz="5400" b="1">
                <a:latin typeface="Times New Roman" panose="02020603050405020304" pitchFamily="18" charset="0"/>
                <a:ea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Creating 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Pivot table &amp; Measures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C3EEC4-4B0F-4E6A-003F-20F5C9158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143" y="1789749"/>
            <a:ext cx="4655024" cy="2556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C9808C-7E2B-BFEA-F539-F7627E009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3371" y="2864985"/>
            <a:ext cx="3173477" cy="21037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378D96-872E-5430-6556-73BE29503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60" y="4579291"/>
            <a:ext cx="5178740" cy="20454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AB03A8-3BCB-2692-43ED-26867EEB3B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2344" y="356155"/>
            <a:ext cx="4715533" cy="24006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CFDF5A-D973-8B91-E70D-61F6172873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3745" y="5076945"/>
            <a:ext cx="2372728" cy="15905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72D1E3-F494-71EC-77B8-090A8C80EF47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9944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BA386-E056-342A-9CE1-D60A1D0CA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hadow of a leaf on a white wall&#10;&#10;AI-generated content may be incorrect.">
            <a:extLst>
              <a:ext uri="{FF2B5EF4-FFF2-40B4-BE49-F238E27FC236}">
                <a16:creationId xmlns:a16="http://schemas.microsoft.com/office/drawing/2014/main" id="{0B3695C1-C44A-D4F0-58E7-A17507330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102873-5947-20B7-CD55-0E0306174280}"/>
              </a:ext>
            </a:extLst>
          </p:cNvPr>
          <p:cNvSpPr txBox="1"/>
          <p:nvPr/>
        </p:nvSpPr>
        <p:spPr>
          <a:xfrm>
            <a:off x="484122" y="592367"/>
            <a:ext cx="6991499" cy="171132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7500" lnSpcReduction="20000"/>
          </a:bodyPr>
          <a:lstStyle>
            <a:defPPr>
              <a:defRPr lang="en-US"/>
            </a:defPPr>
            <a:lvl1pPr>
              <a:defRPr sz="5400" b="1">
                <a:latin typeface="Times New Roman" panose="02020603050405020304" pitchFamily="18" charset="0"/>
                <a:ea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Creating 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Pivot table &amp; Measures :</a:t>
            </a:r>
          </a:p>
          <a:p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3"/>
                </a:solidFill>
              </a:rPr>
              <a:t>Creating pivot tables for charts to build the dashboard.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ABA65-26C7-DBE5-51F0-FCE4BB305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19" y="2896062"/>
            <a:ext cx="11817161" cy="121826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1DDF8E1-FF75-75AD-72F6-2337C87D310C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5093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894B3-B42A-F419-190A-B397CC478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hadow of a leaf on a white wall&#10;&#10;AI-generated content may be incorrect.">
            <a:extLst>
              <a:ext uri="{FF2B5EF4-FFF2-40B4-BE49-F238E27FC236}">
                <a16:creationId xmlns:a16="http://schemas.microsoft.com/office/drawing/2014/main" id="{2D7892B3-29B0-E0CD-9282-283E4A2C8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341486-8A0C-549A-6E8C-ADE0FA1121C3}"/>
              </a:ext>
            </a:extLst>
          </p:cNvPr>
          <p:cNvSpPr txBox="1"/>
          <p:nvPr/>
        </p:nvSpPr>
        <p:spPr>
          <a:xfrm>
            <a:off x="484122" y="592367"/>
            <a:ext cx="9911162" cy="17113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>
              <a:defRPr sz="5400" b="1">
                <a:latin typeface="Times New Roman" panose="02020603050405020304" pitchFamily="18" charset="0"/>
                <a:ea typeface="Arial" panose="020B0604020202020204" pitchFamily="34" charset="0"/>
              </a:defRPr>
            </a:lvl1pPr>
          </a:lstStyle>
          <a:p>
            <a:r>
              <a:rPr lang="en-US" sz="4000" dirty="0">
                <a:solidFill>
                  <a:schemeClr val="accent6">
                    <a:lumMod val="50000"/>
                  </a:schemeClr>
                </a:solidFill>
              </a:rPr>
              <a:t>Creating Dashboard ( 6 slides 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0AAD0F-53D7-B501-448C-8454F8151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704" y="1448031"/>
            <a:ext cx="9440592" cy="45726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104CD99-DB68-2229-27D7-54A7A020752B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2531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1C71E-778E-6D74-1BE8-0D433D52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hadow of a leaf on a white wall&#10;&#10;AI-generated content may be incorrect.">
            <a:extLst>
              <a:ext uri="{FF2B5EF4-FFF2-40B4-BE49-F238E27FC236}">
                <a16:creationId xmlns:a16="http://schemas.microsoft.com/office/drawing/2014/main" id="{4A87032E-9C39-616E-3154-68E860444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A3DAD5-52E5-DA09-C30B-E963BE694A56}"/>
              </a:ext>
            </a:extLst>
          </p:cNvPr>
          <p:cNvSpPr txBox="1"/>
          <p:nvPr/>
        </p:nvSpPr>
        <p:spPr>
          <a:xfrm>
            <a:off x="643471" y="689176"/>
            <a:ext cx="5452529" cy="14839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>
              <a:defRPr sz="5400" b="1">
                <a:latin typeface="Times New Roman" panose="02020603050405020304" pitchFamily="18" charset="0"/>
                <a:ea typeface="Arial" panose="020B0604020202020204" pitchFamily="34" charset="0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accent3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STORE OF COFFE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2019 – 2022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D7D4B810-1BE6-4BD0-E116-8F57C867494E}"/>
              </a:ext>
            </a:extLst>
          </p:cNvPr>
          <p:cNvSpPr txBox="1"/>
          <p:nvPr/>
        </p:nvSpPr>
        <p:spPr>
          <a:xfrm>
            <a:off x="1220987" y="3336206"/>
            <a:ext cx="607817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400" b="1" kern="12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00" dirty="0">
                <a:solidFill>
                  <a:schemeClr val="accent2">
                    <a:lumMod val="75000"/>
                  </a:schemeClr>
                </a:solidFill>
              </a:rPr>
              <a:t>3. METHODS</a:t>
            </a:r>
          </a:p>
        </p:txBody>
      </p:sp>
      <p:pic>
        <p:nvPicPr>
          <p:cNvPr id="6" name="Picture 5" descr="A silver ribbon on a white background&#10;&#10;AI-generated content may be incorrect.">
            <a:extLst>
              <a:ext uri="{FF2B5EF4-FFF2-40B4-BE49-F238E27FC236}">
                <a16:creationId xmlns:a16="http://schemas.microsoft.com/office/drawing/2014/main" id="{840C4E96-E0D3-3A8C-2ACC-9DA59FDAC9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60" b="18483"/>
          <a:stretch>
            <a:fillRect/>
          </a:stretch>
        </p:blipFill>
        <p:spPr>
          <a:xfrm>
            <a:off x="1541829" y="4444202"/>
            <a:ext cx="4554171" cy="19542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94FE00-67E7-BA4B-89E9-A5A60CA2045B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137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97AE8-24A1-2655-4E55-0DA3ADF2C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hadow of a leaf on a white wall&#10;&#10;AI-generated content may be incorrect.">
            <a:extLst>
              <a:ext uri="{FF2B5EF4-FFF2-40B4-BE49-F238E27FC236}">
                <a16:creationId xmlns:a16="http://schemas.microsoft.com/office/drawing/2014/main" id="{10696783-E7A0-7AC4-0DAB-E3C6BA88C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F8567B-9F1A-B3DD-6D14-C4CA860AFFE7}"/>
              </a:ext>
            </a:extLst>
          </p:cNvPr>
          <p:cNvSpPr txBox="1"/>
          <p:nvPr/>
        </p:nvSpPr>
        <p:spPr>
          <a:xfrm>
            <a:off x="643025" y="2721059"/>
            <a:ext cx="9462162" cy="19613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>
              <a:defRPr sz="5400" b="1">
                <a:latin typeface="Times New Roman" panose="02020603050405020304" pitchFamily="18" charset="0"/>
                <a:ea typeface="Arial" panose="020B0604020202020204" pitchFamily="34" charset="0"/>
              </a:defRPr>
            </a:lvl1pPr>
          </a:lstStyle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Data Analysis:            Microsoft  Excel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Data Visualization:    Microsoft  Excel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Report: 		         Microsoft  Power Point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27A81B-91F7-9145-4C51-A86337286CE3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832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B68F9-1B4B-A041-10B1-A562F4500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hadow of a leaf on a white wall&#10;&#10;AI-generated content may be incorrect.">
            <a:extLst>
              <a:ext uri="{FF2B5EF4-FFF2-40B4-BE49-F238E27FC236}">
                <a16:creationId xmlns:a16="http://schemas.microsoft.com/office/drawing/2014/main" id="{947DF529-36DA-1C90-E462-A9814ABD6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E0351A-550D-34D6-A52C-F5341BC2095E}"/>
              </a:ext>
            </a:extLst>
          </p:cNvPr>
          <p:cNvSpPr txBox="1"/>
          <p:nvPr/>
        </p:nvSpPr>
        <p:spPr>
          <a:xfrm>
            <a:off x="643471" y="689176"/>
            <a:ext cx="5452529" cy="14839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>
              <a:defRPr sz="5400" b="1">
                <a:latin typeface="Times New Roman" panose="02020603050405020304" pitchFamily="18" charset="0"/>
                <a:ea typeface="Arial" panose="020B0604020202020204" pitchFamily="34" charset="0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accent3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STORE OF COFFE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2019 – 2022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E294E883-1746-B0F1-5482-4D4B158DC6C6}"/>
              </a:ext>
            </a:extLst>
          </p:cNvPr>
          <p:cNvSpPr txBox="1"/>
          <p:nvPr/>
        </p:nvSpPr>
        <p:spPr>
          <a:xfrm>
            <a:off x="643471" y="3429000"/>
            <a:ext cx="59819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400" b="1" kern="12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00" dirty="0">
                <a:solidFill>
                  <a:schemeClr val="accent2">
                    <a:lumMod val="75000"/>
                  </a:schemeClr>
                </a:solidFill>
              </a:rPr>
              <a:t>4. Dashboard </a:t>
            </a:r>
          </a:p>
        </p:txBody>
      </p:sp>
      <p:pic>
        <p:nvPicPr>
          <p:cNvPr id="10" name="Picture 9" descr="A tablet with a graph on it&#10;&#10;AI-generated content may be incorrect.">
            <a:extLst>
              <a:ext uri="{FF2B5EF4-FFF2-40B4-BE49-F238E27FC236}">
                <a16:creationId xmlns:a16="http://schemas.microsoft.com/office/drawing/2014/main" id="{A2A8EED8-0747-0545-5CAA-F15033DC0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96000" y="2539882"/>
            <a:ext cx="5819030" cy="38793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5BAEA82-C4AE-12E5-0BB1-7D4D2E3CD7B5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2631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99ADB-DD0A-67CB-27F6-69351E31C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hadow of a leaf on a white wall&#10;&#10;AI-generated content may be incorrect.">
            <a:extLst>
              <a:ext uri="{FF2B5EF4-FFF2-40B4-BE49-F238E27FC236}">
                <a16:creationId xmlns:a16="http://schemas.microsoft.com/office/drawing/2014/main" id="{9D1F7738-8F0D-E766-98B5-8E607F5D1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8D523-FE54-C1F0-7876-BE137E96D0AE}"/>
              </a:ext>
            </a:extLst>
          </p:cNvPr>
          <p:cNvSpPr txBox="1"/>
          <p:nvPr/>
        </p:nvSpPr>
        <p:spPr>
          <a:xfrm>
            <a:off x="643471" y="689176"/>
            <a:ext cx="5452529" cy="2438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>
              <a:defRPr sz="5400" b="1">
                <a:latin typeface="Times New Roman" panose="02020603050405020304" pitchFamily="18" charset="0"/>
                <a:ea typeface="Arial" panose="020B0604020202020204" pitchFamily="34" charset="0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BREIF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accent3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STORE OF COFFE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2019 – 2022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6F284B3C-F4A0-F34A-D704-94B462C5B161}"/>
              </a:ext>
            </a:extLst>
          </p:cNvPr>
          <p:cNvSpPr txBox="1"/>
          <p:nvPr/>
        </p:nvSpPr>
        <p:spPr>
          <a:xfrm>
            <a:off x="3369735" y="3429000"/>
            <a:ext cx="39892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400" b="1" kern="12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600" dirty="0">
                <a:solidFill>
                  <a:schemeClr val="accent6">
                    <a:lumMod val="50000"/>
                  </a:schemeClr>
                </a:solidFill>
              </a:rPr>
              <a:t>Slide 1</a:t>
            </a:r>
          </a:p>
        </p:txBody>
      </p:sp>
      <p:pic>
        <p:nvPicPr>
          <p:cNvPr id="6" name="Picture 5" descr="A white board with a pie chart and graph&#10;&#10;AI-generated content may be incorrect.">
            <a:extLst>
              <a:ext uri="{FF2B5EF4-FFF2-40B4-BE49-F238E27FC236}">
                <a16:creationId xmlns:a16="http://schemas.microsoft.com/office/drawing/2014/main" id="{926F8DAB-4F27-C823-D97E-F998BDC53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073" y="1532264"/>
            <a:ext cx="3753853" cy="37934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093034-6FD5-CA0E-7C02-FF072FF90715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9447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60DE682-1BC8-8365-211D-CBCA861FE419}"/>
              </a:ext>
            </a:extLst>
          </p:cNvPr>
          <p:cNvSpPr/>
          <p:nvPr/>
        </p:nvSpPr>
        <p:spPr>
          <a:xfrm>
            <a:off x="-91440" y="54864"/>
            <a:ext cx="128016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Slide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7FECC5-E074-B444-1E1E-220AAD9E4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40" y="882286"/>
            <a:ext cx="6284088" cy="54864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929BE0-DBA7-E26C-C2E3-D2AFF1303268}"/>
              </a:ext>
            </a:extLst>
          </p:cNvPr>
          <p:cNvSpPr txBox="1"/>
          <p:nvPr/>
        </p:nvSpPr>
        <p:spPr>
          <a:xfrm>
            <a:off x="6874328" y="882286"/>
            <a:ext cx="4136699" cy="1251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</a:pPr>
            <a:r>
              <a:rPr lang="en-US" sz="3600" b="1" kern="1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There’re 4 Types of </a:t>
            </a:r>
          </a:p>
          <a:p>
            <a:pPr>
              <a:spcAft>
                <a:spcPts val="400"/>
              </a:spcAft>
            </a:pPr>
            <a:r>
              <a:rPr lang="en-US" sz="3600" b="1" kern="1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Coffee</a:t>
            </a:r>
            <a:endParaRPr lang="en-US" sz="1600" kern="100" dirty="0">
              <a:solidFill>
                <a:schemeClr val="accent6">
                  <a:lumMod val="50000"/>
                </a:schemeClr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A coffee splashing into a cup&#10;&#10;AI-generated content may be incorrect.">
            <a:extLst>
              <a:ext uri="{FF2B5EF4-FFF2-40B4-BE49-F238E27FC236}">
                <a16:creationId xmlns:a16="http://schemas.microsoft.com/office/drawing/2014/main" id="{87EA2AFF-EA39-250B-FA99-B02C5088A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034" y="2101902"/>
            <a:ext cx="4483902" cy="44839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CD90C4A-F31A-9F80-63BE-CBCDACD98276}"/>
              </a:ext>
            </a:extLst>
          </p:cNvPr>
          <p:cNvSpPr/>
          <p:nvPr/>
        </p:nvSpPr>
        <p:spPr>
          <a:xfrm>
            <a:off x="10186736" y="0"/>
            <a:ext cx="1814905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CCC1F9-0202-DDD8-DC6E-F91631ADDDAF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4003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5CFD5-EDE0-0331-F279-12BD703DD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659E7A-BAC0-E840-89CE-8BCBD789A198}"/>
              </a:ext>
            </a:extLst>
          </p:cNvPr>
          <p:cNvSpPr/>
          <p:nvPr/>
        </p:nvSpPr>
        <p:spPr>
          <a:xfrm>
            <a:off x="-91440" y="54864"/>
            <a:ext cx="128016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Slide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3A88D9-C8A7-2757-4AF3-96DDB485B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468" y="616019"/>
            <a:ext cx="3495138" cy="58133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CD1CC4C-9655-B943-FDEF-0CBEBE69C082}"/>
              </a:ext>
            </a:extLst>
          </p:cNvPr>
          <p:cNvSpPr txBox="1"/>
          <p:nvPr/>
        </p:nvSpPr>
        <p:spPr>
          <a:xfrm>
            <a:off x="5183524" y="616020"/>
            <a:ext cx="5819756" cy="3282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</a:pPr>
            <a:r>
              <a:rPr lang="en-US" sz="3600" b="1" kern="100" dirty="0">
                <a:solidFill>
                  <a:schemeClr val="accent5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Top</a:t>
            </a:r>
            <a:r>
              <a:rPr lang="en-US" sz="3600" b="1" kern="1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Type of  </a:t>
            </a:r>
            <a:r>
              <a:rPr lang="en-US" sz="3600" b="1" kern="1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Coffee :</a:t>
            </a:r>
          </a:p>
          <a:p>
            <a:pPr>
              <a:spcAft>
                <a:spcPts val="400"/>
              </a:spcAft>
            </a:pPr>
            <a:r>
              <a:rPr lang="en-US" sz="3600" b="1" kern="1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is </a:t>
            </a:r>
            <a:r>
              <a:rPr lang="en-US" sz="4400" b="1" kern="1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Excelsa.</a:t>
            </a:r>
            <a:endParaRPr lang="en-US" sz="4400" b="1" kern="100" dirty="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400"/>
              </a:spcAft>
            </a:pPr>
            <a:r>
              <a:rPr lang="en-US" sz="3200" b="1" kern="1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It </a:t>
            </a:r>
            <a:r>
              <a:rPr lang="en-US" sz="3200" b="1" kern="1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achieves about </a:t>
            </a:r>
            <a:r>
              <a:rPr lang="en-US" sz="5400" b="1" kern="1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27.26 %</a:t>
            </a:r>
            <a:r>
              <a:rPr lang="en-US" sz="4000" b="1" kern="1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400"/>
              </a:spcAft>
            </a:pPr>
            <a:r>
              <a:rPr lang="en-US" sz="3200" b="1" kern="1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from the Total Sales </a:t>
            </a:r>
          </a:p>
          <a:p>
            <a:pPr>
              <a:spcAft>
                <a:spcPts val="400"/>
              </a:spcAft>
            </a:pPr>
            <a:r>
              <a:rPr lang="en-US" sz="2800" b="1" kern="1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during years.</a:t>
            </a:r>
            <a:endParaRPr lang="en-US" sz="3200" b="1" kern="100" dirty="0">
              <a:solidFill>
                <a:schemeClr val="accent6">
                  <a:lumMod val="50000"/>
                </a:schemeClr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C736C72-079D-2955-5E75-EB92AE3ED1F9}"/>
              </a:ext>
            </a:extLst>
          </p:cNvPr>
          <p:cNvGrpSpPr/>
          <p:nvPr/>
        </p:nvGrpSpPr>
        <p:grpSpPr>
          <a:xfrm>
            <a:off x="6096000" y="3173783"/>
            <a:ext cx="5735066" cy="3479236"/>
            <a:chOff x="6096000" y="2997320"/>
            <a:chExt cx="5735066" cy="3479236"/>
          </a:xfrm>
        </p:grpSpPr>
        <p:pic>
          <p:nvPicPr>
            <p:cNvPr id="20" name="Picture 19" descr="A coffee splashing into a cup&#10;&#10;AI-generated content may be incorrect.">
              <a:extLst>
                <a:ext uri="{FF2B5EF4-FFF2-40B4-BE49-F238E27FC236}">
                  <a16:creationId xmlns:a16="http://schemas.microsoft.com/office/drawing/2014/main" id="{B32A3979-C7F4-DBA3-4B15-772B5FA38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57351">
              <a:off x="8351830" y="2997320"/>
              <a:ext cx="3479236" cy="3479236"/>
            </a:xfrm>
            <a:prstGeom prst="rect">
              <a:avLst/>
            </a:prstGeom>
          </p:spPr>
        </p:pic>
        <p:pic>
          <p:nvPicPr>
            <p:cNvPr id="21" name="Picture 20" descr="A coffee splashing into a cup&#10;&#10;AI-generated content may be incorrect.">
              <a:extLst>
                <a:ext uri="{FF2B5EF4-FFF2-40B4-BE49-F238E27FC236}">
                  <a16:creationId xmlns:a16="http://schemas.microsoft.com/office/drawing/2014/main" id="{D7F0861C-1390-24AE-B711-0D4C3D436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96000" y="3652201"/>
              <a:ext cx="2600747" cy="2600747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444F78E9-D344-E801-03BD-F552182AA6A1}"/>
              </a:ext>
            </a:extLst>
          </p:cNvPr>
          <p:cNvSpPr/>
          <p:nvPr/>
        </p:nvSpPr>
        <p:spPr>
          <a:xfrm>
            <a:off x="10091448" y="0"/>
            <a:ext cx="2100552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39B2A3-8F05-4B91-3ED4-A2430027EEA0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170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4E8CB-0159-C07B-449B-55E693F93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hadow of a leaf on a white wall&#10;&#10;AI-generated content may be incorrect.">
            <a:extLst>
              <a:ext uri="{FF2B5EF4-FFF2-40B4-BE49-F238E27FC236}">
                <a16:creationId xmlns:a16="http://schemas.microsoft.com/office/drawing/2014/main" id="{66E14018-D394-F470-22EC-4725178B9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F4025D-D1EF-2059-4619-9C444222312A}"/>
              </a:ext>
            </a:extLst>
          </p:cNvPr>
          <p:cNvSpPr txBox="1"/>
          <p:nvPr/>
        </p:nvSpPr>
        <p:spPr>
          <a:xfrm>
            <a:off x="407081" y="4211240"/>
            <a:ext cx="6581266" cy="9702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7500" lnSpcReduction="20000"/>
          </a:bodyPr>
          <a:lstStyle>
            <a:defPPr>
              <a:defRPr lang="en-US"/>
            </a:defPPr>
            <a:lvl1pPr>
              <a:defRPr sz="5400" b="1">
                <a:latin typeface="Times New Roman" panose="02020603050405020304" pitchFamily="18" charset="0"/>
                <a:ea typeface="Arial" panose="020B0604020202020204" pitchFamily="34" charset="0"/>
              </a:defRPr>
            </a:lvl1pPr>
          </a:lstStyle>
          <a:p>
            <a:r>
              <a:rPr lang="en-US" sz="8000" dirty="0">
                <a:solidFill>
                  <a:schemeClr val="accent2">
                    <a:lumMod val="75000"/>
                  </a:schemeClr>
                </a:solidFill>
              </a:rPr>
              <a:t>4. DASHBOARD</a:t>
            </a:r>
            <a:r>
              <a:rPr lang="en-US" sz="6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8000" dirty="0">
                <a:solidFill>
                  <a:schemeClr val="accent2">
                    <a:lumMod val="75000"/>
                  </a:schemeClr>
                </a:solidFill>
              </a:rPr>
              <a:t>OVERVIEW</a:t>
            </a:r>
          </a:p>
          <a:p>
            <a:r>
              <a:rPr lang="en-US" sz="6600" dirty="0">
                <a:solidFill>
                  <a:schemeClr val="accent6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0DF696-E394-3F79-63AA-7886AB742B4B}"/>
              </a:ext>
            </a:extLst>
          </p:cNvPr>
          <p:cNvSpPr txBox="1"/>
          <p:nvPr/>
        </p:nvSpPr>
        <p:spPr>
          <a:xfrm>
            <a:off x="965206" y="4912580"/>
            <a:ext cx="2876878" cy="1312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>
              <a:defRPr sz="5400" b="1">
                <a:latin typeface="Times New Roman" panose="02020603050405020304" pitchFamily="18" charset="0"/>
                <a:ea typeface="Arial" panose="020B0604020202020204" pitchFamily="34" charset="0"/>
              </a:defRPr>
            </a:lvl1pPr>
          </a:lstStyle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accent6">
                    <a:lumMod val="50000"/>
                  </a:schemeClr>
                </a:solidFill>
              </a:rPr>
              <a:t>Charts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accent6">
                    <a:lumMod val="50000"/>
                  </a:schemeClr>
                </a:solidFill>
              </a:rPr>
              <a:t>KPIs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6561F9-0FE0-85F1-6490-6DFAD109DE21}"/>
              </a:ext>
            </a:extLst>
          </p:cNvPr>
          <p:cNvSpPr txBox="1"/>
          <p:nvPr/>
        </p:nvSpPr>
        <p:spPr>
          <a:xfrm>
            <a:off x="557471" y="856267"/>
            <a:ext cx="3641558" cy="8258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>
              <a:defRPr sz="4400" b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</a:defRPr>
            </a:lvl1pPr>
          </a:lstStyle>
          <a:p>
            <a:r>
              <a:rPr lang="en-US" dirty="0"/>
              <a:t>3. METHODS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17E7E5-D575-6F1D-02F7-F3AA3D6F252F}"/>
              </a:ext>
            </a:extLst>
          </p:cNvPr>
          <p:cNvSpPr txBox="1"/>
          <p:nvPr/>
        </p:nvSpPr>
        <p:spPr>
          <a:xfrm>
            <a:off x="965206" y="1820296"/>
            <a:ext cx="5130794" cy="19613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>
              <a:defRPr sz="5400" b="1">
                <a:latin typeface="Times New Roman" panose="02020603050405020304" pitchFamily="18" charset="0"/>
                <a:ea typeface="Arial" panose="020B0604020202020204" pitchFamily="34" charset="0"/>
              </a:defRPr>
            </a:lvl1pPr>
          </a:lstStyle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accent6">
                    <a:lumMod val="50000"/>
                  </a:schemeClr>
                </a:solidFill>
              </a:rPr>
              <a:t>Data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accent6">
                    <a:lumMod val="50000"/>
                  </a:schemeClr>
                </a:solidFill>
              </a:rPr>
              <a:t>Data Visualization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accent6">
                    <a:lumMod val="50000"/>
                  </a:schemeClr>
                </a:solidFill>
              </a:rPr>
              <a:t>Report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73DF6D-869B-327D-120C-52E446A4C06A}"/>
              </a:ext>
            </a:extLst>
          </p:cNvPr>
          <p:cNvSpPr txBox="1"/>
          <p:nvPr/>
        </p:nvSpPr>
        <p:spPr>
          <a:xfrm>
            <a:off x="7606972" y="904241"/>
            <a:ext cx="3641558" cy="8258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>
              <a:defRPr sz="5400" b="1">
                <a:latin typeface="Times New Roman" panose="02020603050405020304" pitchFamily="18" charset="0"/>
                <a:ea typeface="Arial" panose="020B0604020202020204" pitchFamily="34" charset="0"/>
              </a:defRPr>
            </a:lvl1pPr>
          </a:lstStyle>
          <a:p>
            <a:r>
              <a:rPr lang="en-US" sz="4400" dirty="0">
                <a:solidFill>
                  <a:schemeClr val="accent2">
                    <a:lumMod val="75000"/>
                  </a:schemeClr>
                </a:solidFill>
              </a:rPr>
              <a:t>4. Summary</a:t>
            </a:r>
          </a:p>
          <a:p>
            <a:endParaRPr lang="en-US" sz="4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83EC93-BA36-1A3A-B6E2-8F5FD1A0A5E5}"/>
              </a:ext>
            </a:extLst>
          </p:cNvPr>
          <p:cNvSpPr txBox="1"/>
          <p:nvPr/>
        </p:nvSpPr>
        <p:spPr>
          <a:xfrm>
            <a:off x="7444550" y="1925237"/>
            <a:ext cx="3966402" cy="9806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>
              <a:defRPr sz="5400" b="1">
                <a:latin typeface="Times New Roman" panose="02020603050405020304" pitchFamily="18" charset="0"/>
                <a:ea typeface="Arial" panose="020B0604020202020204" pitchFamily="34" charset="0"/>
              </a:defRPr>
            </a:lvl1pPr>
          </a:lstStyle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accent6">
                    <a:lumMod val="50000"/>
                  </a:schemeClr>
                </a:solidFill>
              </a:rPr>
              <a:t>KEY FINDINGS</a:t>
            </a:r>
          </a:p>
          <a:p>
            <a:endParaRPr lang="en-US" sz="3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ADA40C-893F-5ED1-CA70-A1028AB27877}"/>
              </a:ext>
            </a:extLst>
          </p:cNvPr>
          <p:cNvSpPr txBox="1"/>
          <p:nvPr/>
        </p:nvSpPr>
        <p:spPr>
          <a:xfrm>
            <a:off x="7769394" y="4110993"/>
            <a:ext cx="3641558" cy="8258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>
              <a:defRPr sz="5400" b="1">
                <a:latin typeface="Times New Roman" panose="02020603050405020304" pitchFamily="18" charset="0"/>
                <a:ea typeface="Arial" panose="020B0604020202020204" pitchFamily="34" charset="0"/>
              </a:defRPr>
            </a:lvl1pPr>
          </a:lstStyle>
          <a:p>
            <a:r>
              <a:rPr lang="en-US" sz="4400" dirty="0">
                <a:solidFill>
                  <a:schemeClr val="accent2">
                    <a:lumMod val="75000"/>
                  </a:schemeClr>
                </a:solidFill>
              </a:rPr>
              <a:t>5. Conclusion</a:t>
            </a:r>
          </a:p>
          <a:p>
            <a:endParaRPr lang="en-US" sz="4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8FBA8B-A0DF-99D4-2B12-C96BF779ED5A}"/>
              </a:ext>
            </a:extLst>
          </p:cNvPr>
          <p:cNvSpPr txBox="1"/>
          <p:nvPr/>
        </p:nvSpPr>
        <p:spPr>
          <a:xfrm>
            <a:off x="6591965" y="5181457"/>
            <a:ext cx="5526506" cy="9806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>
              <a:defRPr sz="5400" b="1">
                <a:latin typeface="Times New Roman" panose="02020603050405020304" pitchFamily="18" charset="0"/>
                <a:ea typeface="Arial" panose="020B0604020202020204" pitchFamily="34" charset="0"/>
              </a:defRPr>
            </a:lvl1pPr>
          </a:lstStyle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accent6">
                    <a:lumMod val="50000"/>
                  </a:schemeClr>
                </a:solidFill>
              </a:rPr>
              <a:t>RECOMMENDATIONS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3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674C0B-1B6E-14D6-5BCD-AFBF55440C81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4719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A1590-11E3-8283-E882-76F2964DF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9A518AD-728D-A62A-C52B-ECB0CA7ABED8}"/>
              </a:ext>
            </a:extLst>
          </p:cNvPr>
          <p:cNvSpPr/>
          <p:nvPr/>
        </p:nvSpPr>
        <p:spPr>
          <a:xfrm>
            <a:off x="-91440" y="54864"/>
            <a:ext cx="128016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Slide 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363802-9C98-3DD4-6FC6-3465BDE98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248" y="2044982"/>
            <a:ext cx="3699714" cy="30840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B754C99-67FE-B3CD-C8DA-0FDC98D6DB10}"/>
              </a:ext>
            </a:extLst>
          </p:cNvPr>
          <p:cNvSpPr/>
          <p:nvPr/>
        </p:nvSpPr>
        <p:spPr>
          <a:xfrm>
            <a:off x="10107810" y="0"/>
            <a:ext cx="158496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FB51BB-11C8-2FC2-B08C-CD51356F4F23}"/>
              </a:ext>
            </a:extLst>
          </p:cNvPr>
          <p:cNvGrpSpPr/>
          <p:nvPr/>
        </p:nvGrpSpPr>
        <p:grpSpPr>
          <a:xfrm>
            <a:off x="6096000" y="3173783"/>
            <a:ext cx="5735066" cy="3479236"/>
            <a:chOff x="6096000" y="2997320"/>
            <a:chExt cx="5735066" cy="3479236"/>
          </a:xfrm>
        </p:grpSpPr>
        <p:pic>
          <p:nvPicPr>
            <p:cNvPr id="14" name="Picture 13" descr="A coffee splashing into a cup&#10;&#10;AI-generated content may be incorrect.">
              <a:extLst>
                <a:ext uri="{FF2B5EF4-FFF2-40B4-BE49-F238E27FC236}">
                  <a16:creationId xmlns:a16="http://schemas.microsoft.com/office/drawing/2014/main" id="{80D84A58-3F46-6792-8A80-F8EE964F1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57351">
              <a:off x="8351830" y="2997320"/>
              <a:ext cx="3479236" cy="3479236"/>
            </a:xfrm>
            <a:prstGeom prst="rect">
              <a:avLst/>
            </a:prstGeom>
          </p:spPr>
        </p:pic>
        <p:pic>
          <p:nvPicPr>
            <p:cNvPr id="15" name="Picture 14" descr="A coffee splashing into a cup&#10;&#10;AI-generated content may be incorrect.">
              <a:extLst>
                <a:ext uri="{FF2B5EF4-FFF2-40B4-BE49-F238E27FC236}">
                  <a16:creationId xmlns:a16="http://schemas.microsoft.com/office/drawing/2014/main" id="{C325E23A-DE99-52DC-8086-DFC06A2F5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96000" y="3652201"/>
              <a:ext cx="2600747" cy="260074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6F3080C-278B-6483-84A6-D51932BDBE2B}"/>
              </a:ext>
            </a:extLst>
          </p:cNvPr>
          <p:cNvSpPr txBox="1"/>
          <p:nvPr/>
        </p:nvSpPr>
        <p:spPr>
          <a:xfrm>
            <a:off x="5281340" y="857801"/>
            <a:ext cx="6830814" cy="2882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</a:pPr>
            <a:r>
              <a:rPr lang="en-US" sz="3200" b="1" kern="1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Least</a:t>
            </a:r>
            <a:r>
              <a:rPr lang="en-US" sz="3200" b="1" i="0" dirty="0">
                <a:solidFill>
                  <a:srgbClr val="C00000"/>
                </a:solidFill>
                <a:effectLst/>
                <a:latin typeface="quote-cjk-patch"/>
              </a:rPr>
              <a:t> </a:t>
            </a:r>
            <a:r>
              <a:rPr lang="en-US" sz="3200" b="1" kern="1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Type of  </a:t>
            </a:r>
            <a:r>
              <a:rPr lang="en-US" sz="3200" b="1" kern="1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Coffee :</a:t>
            </a:r>
          </a:p>
          <a:p>
            <a:pPr>
              <a:spcAft>
                <a:spcPts val="400"/>
              </a:spcAft>
            </a:pPr>
            <a:r>
              <a:rPr lang="en-US" sz="3200" b="1" kern="1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is </a:t>
            </a:r>
            <a:r>
              <a:rPr lang="en-US" sz="4000" b="1" kern="1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Robusta.</a:t>
            </a:r>
            <a:endParaRPr lang="en-US" sz="4000" b="1" kern="100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400"/>
              </a:spcAft>
            </a:pPr>
            <a:r>
              <a:rPr lang="en-US" sz="2800" b="1" kern="1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It just </a:t>
            </a:r>
            <a:r>
              <a:rPr lang="en-US" sz="2800" b="1" kern="1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achieves about </a:t>
            </a:r>
            <a:r>
              <a:rPr lang="en-US" sz="4800" b="1" i="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19.95%</a:t>
            </a:r>
            <a:r>
              <a:rPr lang="en-US" sz="4800" b="1" i="0" dirty="0">
                <a:solidFill>
                  <a:srgbClr val="F9FAFB"/>
                </a:solidFill>
                <a:effectLst/>
                <a:latin typeface="quote-cjk-patch"/>
              </a:rPr>
              <a:t>%</a:t>
            </a:r>
            <a:r>
              <a:rPr lang="en-US" sz="3600" b="1" kern="1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400"/>
              </a:spcAft>
            </a:pPr>
            <a:r>
              <a:rPr lang="en-US" sz="2400" b="1" kern="1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from the Total Sales </a:t>
            </a:r>
          </a:p>
          <a:p>
            <a:pPr>
              <a:spcAft>
                <a:spcPts val="400"/>
              </a:spcAft>
            </a:pPr>
            <a:r>
              <a:rPr lang="en-US" sz="2400" b="1" kern="1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during years.</a:t>
            </a:r>
            <a:endParaRPr lang="en-US" sz="2800" b="1" kern="100" dirty="0">
              <a:solidFill>
                <a:schemeClr val="accent6">
                  <a:lumMod val="50000"/>
                </a:schemeClr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AB3EB7-5B98-898E-70CE-1D2E7FC8A851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8013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A55EA-F085-7498-7A40-2458234C4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65B264A-AB0F-2A4F-8950-C66BF761A074}"/>
              </a:ext>
            </a:extLst>
          </p:cNvPr>
          <p:cNvSpPr/>
          <p:nvPr/>
        </p:nvSpPr>
        <p:spPr>
          <a:xfrm>
            <a:off x="-91440" y="54864"/>
            <a:ext cx="128016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Slide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4DBA5F-743B-819C-E43A-4ED6A1FD47AF}"/>
              </a:ext>
            </a:extLst>
          </p:cNvPr>
          <p:cNvSpPr txBox="1"/>
          <p:nvPr/>
        </p:nvSpPr>
        <p:spPr>
          <a:xfrm>
            <a:off x="3505199" y="1487277"/>
            <a:ext cx="5181602" cy="1374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</a:pPr>
            <a:r>
              <a:rPr lang="en-US" sz="4000" b="1" kern="1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There’re 3 Types of </a:t>
            </a:r>
          </a:p>
          <a:p>
            <a:pPr>
              <a:spcAft>
                <a:spcPts val="400"/>
              </a:spcAft>
            </a:pPr>
            <a:r>
              <a:rPr lang="en-US" sz="4000" b="1" kern="1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Roast</a:t>
            </a:r>
            <a:endParaRPr lang="en-US" kern="100" dirty="0">
              <a:solidFill>
                <a:schemeClr val="accent6">
                  <a:lumMod val="50000"/>
                </a:schemeClr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coffee machine with a pile of coffee beans&#10;&#10;AI-generated content may be incorrect.">
            <a:extLst>
              <a:ext uri="{FF2B5EF4-FFF2-40B4-BE49-F238E27FC236}">
                <a16:creationId xmlns:a16="http://schemas.microsoft.com/office/drawing/2014/main" id="{16D37020-EA5A-F721-94F4-278A4B7C0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758" y="2862012"/>
            <a:ext cx="7325978" cy="39959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D86875A-5CDB-27EE-96A4-D08E1CA4DCB2}"/>
              </a:ext>
            </a:extLst>
          </p:cNvPr>
          <p:cNvSpPr/>
          <p:nvPr/>
        </p:nvSpPr>
        <p:spPr>
          <a:xfrm>
            <a:off x="7355306" y="54864"/>
            <a:ext cx="266299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C01386-70DD-C587-C6C7-EF9E772DF162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7986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9C9A8-4300-3903-BA18-DC0698C68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019797B-411C-7362-1137-A6E942007DCD}"/>
              </a:ext>
            </a:extLst>
          </p:cNvPr>
          <p:cNvSpPr/>
          <p:nvPr/>
        </p:nvSpPr>
        <p:spPr>
          <a:xfrm>
            <a:off x="-91440" y="54864"/>
            <a:ext cx="128016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Slide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D849EB-BF5F-180D-26FC-B3CD5C2F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851" y="578084"/>
            <a:ext cx="5734085" cy="2009631"/>
          </a:xfrm>
          <a:prstGeom prst="rect">
            <a:avLst/>
          </a:prstGeom>
        </p:spPr>
      </p:pic>
      <p:pic>
        <p:nvPicPr>
          <p:cNvPr id="12" name="Picture 11" descr="A coffee machine with a pile of coffee beans&#10;&#10;AI-generated content may be incorrect.">
            <a:extLst>
              <a:ext uri="{FF2B5EF4-FFF2-40B4-BE49-F238E27FC236}">
                <a16:creationId xmlns:a16="http://schemas.microsoft.com/office/drawing/2014/main" id="{D4D82290-B411-21AA-86FD-D95C89D882B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377" y="3055376"/>
            <a:ext cx="6391275" cy="34861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1A0718-CAD3-DC03-F51D-994F4F56F0FC}"/>
              </a:ext>
            </a:extLst>
          </p:cNvPr>
          <p:cNvSpPr/>
          <p:nvPr/>
        </p:nvSpPr>
        <p:spPr>
          <a:xfrm>
            <a:off x="9785684" y="0"/>
            <a:ext cx="1894252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D258BF-1CA3-C1A4-D894-9FF798630F43}"/>
              </a:ext>
            </a:extLst>
          </p:cNvPr>
          <p:cNvSpPr txBox="1"/>
          <p:nvPr/>
        </p:nvSpPr>
        <p:spPr>
          <a:xfrm>
            <a:off x="576305" y="1926024"/>
            <a:ext cx="6830814" cy="3005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</a:pPr>
            <a:r>
              <a:rPr lang="en-US" sz="3200" b="1" kern="1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</a:t>
            </a:r>
            <a:r>
              <a:rPr lang="en-US" sz="3200" b="1" i="0" dirty="0">
                <a:solidFill>
                  <a:schemeClr val="accent6">
                    <a:lumMod val="75000"/>
                  </a:schemeClr>
                </a:solidFill>
                <a:effectLst/>
                <a:latin typeface="quote-cjk-patch"/>
              </a:rPr>
              <a:t> </a:t>
            </a:r>
            <a:r>
              <a:rPr lang="en-US" sz="3200" b="1" kern="1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Type of  </a:t>
            </a:r>
            <a:r>
              <a:rPr lang="en-US" sz="3200" b="1" kern="1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Roast :</a:t>
            </a:r>
          </a:p>
          <a:p>
            <a:pPr>
              <a:spcAft>
                <a:spcPts val="400"/>
              </a:spcAft>
            </a:pPr>
            <a:r>
              <a:rPr lang="en-US" sz="3200" b="1" kern="1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is </a:t>
            </a:r>
            <a:r>
              <a:rPr lang="en-US" sz="4800" b="1" kern="1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Light</a:t>
            </a:r>
          </a:p>
          <a:p>
            <a:pPr>
              <a:spcAft>
                <a:spcPts val="400"/>
              </a:spcAft>
            </a:pPr>
            <a:r>
              <a:rPr lang="en-US" sz="2800" b="1" kern="1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It just </a:t>
            </a:r>
            <a:r>
              <a:rPr lang="en-US" sz="2800" b="1" kern="1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achieves about  </a:t>
            </a:r>
            <a:r>
              <a:rPr lang="en-US" sz="4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38.45%</a:t>
            </a:r>
            <a:r>
              <a:rPr lang="en-US" sz="3600" b="1" kern="1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400"/>
              </a:spcAft>
            </a:pPr>
            <a:r>
              <a:rPr lang="en-US" sz="2400" b="1" kern="1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from the Total Sales </a:t>
            </a:r>
          </a:p>
          <a:p>
            <a:pPr>
              <a:spcAft>
                <a:spcPts val="400"/>
              </a:spcAft>
            </a:pPr>
            <a:r>
              <a:rPr lang="en-US" sz="2400" b="1" kern="1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during years.</a:t>
            </a:r>
            <a:endParaRPr lang="en-US" sz="2800" b="1" kern="100" dirty="0">
              <a:solidFill>
                <a:schemeClr val="accent6">
                  <a:lumMod val="50000"/>
                </a:schemeClr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02A28A-4A83-AA0F-2C0B-2D0312D7C679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8814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0AC7E-06B8-BD09-00F4-BC20F842F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D89C30E-AB0E-B5FB-2030-EC0D114F5C27}"/>
              </a:ext>
            </a:extLst>
          </p:cNvPr>
          <p:cNvSpPr/>
          <p:nvPr/>
        </p:nvSpPr>
        <p:spPr>
          <a:xfrm>
            <a:off x="-91440" y="54864"/>
            <a:ext cx="128016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Slide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F99F47-4D8B-5F6C-A3FD-1382DAD6C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851" y="578084"/>
            <a:ext cx="5734085" cy="2009631"/>
          </a:xfrm>
          <a:prstGeom prst="rect">
            <a:avLst/>
          </a:prstGeom>
        </p:spPr>
      </p:pic>
      <p:pic>
        <p:nvPicPr>
          <p:cNvPr id="12" name="Picture 11" descr="A coffee machine with a pile of coffee beans&#10;&#10;AI-generated content may be incorrect.">
            <a:extLst>
              <a:ext uri="{FF2B5EF4-FFF2-40B4-BE49-F238E27FC236}">
                <a16:creationId xmlns:a16="http://schemas.microsoft.com/office/drawing/2014/main" id="{BDF76336-8E1F-7285-8987-B5BB090FA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377" y="3055376"/>
            <a:ext cx="6391275" cy="34861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193EF98-8DCE-9F29-91DC-F78069953DD0}"/>
              </a:ext>
            </a:extLst>
          </p:cNvPr>
          <p:cNvSpPr/>
          <p:nvPr/>
        </p:nvSpPr>
        <p:spPr>
          <a:xfrm>
            <a:off x="9785684" y="0"/>
            <a:ext cx="1894252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0111A8-5B6F-69E4-DA21-E3A20E3ECB8C}"/>
              </a:ext>
            </a:extLst>
          </p:cNvPr>
          <p:cNvSpPr txBox="1"/>
          <p:nvPr/>
        </p:nvSpPr>
        <p:spPr>
          <a:xfrm>
            <a:off x="576305" y="1915611"/>
            <a:ext cx="6830814" cy="3005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</a:pPr>
            <a:r>
              <a:rPr lang="en-US" sz="3200" b="1" kern="1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Least</a:t>
            </a:r>
            <a:r>
              <a:rPr lang="en-US" sz="3200" b="1" i="0" dirty="0">
                <a:solidFill>
                  <a:schemeClr val="accent6">
                    <a:lumMod val="75000"/>
                  </a:schemeClr>
                </a:solidFill>
                <a:effectLst/>
                <a:latin typeface="quote-cjk-patch"/>
              </a:rPr>
              <a:t> </a:t>
            </a:r>
            <a:r>
              <a:rPr lang="en-US" sz="3200" b="1" kern="1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Type of  </a:t>
            </a:r>
            <a:r>
              <a:rPr lang="en-US" sz="3200" b="1" kern="1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Roast :</a:t>
            </a:r>
          </a:p>
          <a:p>
            <a:pPr>
              <a:spcAft>
                <a:spcPts val="400"/>
              </a:spcAft>
            </a:pPr>
            <a:r>
              <a:rPr lang="en-US" sz="3200" b="1" kern="1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is </a:t>
            </a:r>
            <a:r>
              <a:rPr lang="en-US" sz="4800" b="1" kern="1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Dark</a:t>
            </a:r>
          </a:p>
          <a:p>
            <a:pPr>
              <a:spcAft>
                <a:spcPts val="400"/>
              </a:spcAft>
            </a:pPr>
            <a:r>
              <a:rPr lang="en-US" sz="2800" b="1" kern="1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It just </a:t>
            </a:r>
            <a:r>
              <a:rPr lang="en-US" sz="2800" b="1" kern="1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achieves about  </a:t>
            </a:r>
            <a:r>
              <a:rPr lang="en-US" sz="4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38.45%</a:t>
            </a:r>
            <a:r>
              <a:rPr lang="en-US" sz="3600" b="1" kern="1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400"/>
              </a:spcAft>
            </a:pPr>
            <a:r>
              <a:rPr lang="en-US" sz="2400" b="1" kern="1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from the Total Sales </a:t>
            </a:r>
          </a:p>
          <a:p>
            <a:pPr>
              <a:spcAft>
                <a:spcPts val="400"/>
              </a:spcAft>
            </a:pPr>
            <a:r>
              <a:rPr lang="en-US" sz="2400" b="1" kern="1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during years.</a:t>
            </a:r>
            <a:endParaRPr lang="en-US" sz="2800" b="1" kern="100" dirty="0">
              <a:solidFill>
                <a:schemeClr val="accent6">
                  <a:lumMod val="50000"/>
                </a:schemeClr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B32B93-A1D2-8491-EEFE-9C473B3ABF9A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9185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4F767-AC8C-6EE7-92BB-AB8784672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EE4168C-77E2-3F3B-2C75-2E37DB70490B}"/>
              </a:ext>
            </a:extLst>
          </p:cNvPr>
          <p:cNvSpPr/>
          <p:nvPr/>
        </p:nvSpPr>
        <p:spPr>
          <a:xfrm>
            <a:off x="-91440" y="54864"/>
            <a:ext cx="128016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Slide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55541A-1F58-A3A5-F6C4-3D66961450DE}"/>
              </a:ext>
            </a:extLst>
          </p:cNvPr>
          <p:cNvSpPr/>
          <p:nvPr/>
        </p:nvSpPr>
        <p:spPr>
          <a:xfrm>
            <a:off x="9737558" y="-94796"/>
            <a:ext cx="1894252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353CF5-F909-CA7F-F06C-CE750BA53774}"/>
              </a:ext>
            </a:extLst>
          </p:cNvPr>
          <p:cNvSpPr txBox="1"/>
          <p:nvPr/>
        </p:nvSpPr>
        <p:spPr>
          <a:xfrm>
            <a:off x="548640" y="1623637"/>
            <a:ext cx="5426647" cy="1672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</a:pPr>
            <a:r>
              <a:rPr lang="en-US" sz="32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Largest size of type of coffee</a:t>
            </a:r>
          </a:p>
          <a:p>
            <a:pPr>
              <a:spcAft>
                <a:spcPts val="400"/>
              </a:spcAft>
            </a:pPr>
            <a:r>
              <a:rPr lang="en-US" sz="32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Total Sales : </a:t>
            </a:r>
          </a:p>
          <a:p>
            <a:pPr>
              <a:spcAft>
                <a:spcPts val="400"/>
              </a:spcAft>
            </a:pPr>
            <a:r>
              <a:rPr lang="en-US" sz="32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is </a:t>
            </a:r>
            <a:r>
              <a:rPr lang="en-US" sz="3200" b="1" kern="1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ARABICA.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3EB033-BA7D-4080-3016-DEFA58EAF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123" y="1060444"/>
            <a:ext cx="5684687" cy="5210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334CA5-7F33-5590-E8E1-AA02B1E28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096" y="3425670"/>
            <a:ext cx="1894252" cy="287294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99200C-482F-1452-0EF8-636DEBBF9EC9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4948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761A6-ED75-A054-C1B8-FB38CA875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BD236CA-1AAD-288C-47B9-7D4C6094325F}"/>
              </a:ext>
            </a:extLst>
          </p:cNvPr>
          <p:cNvSpPr/>
          <p:nvPr/>
        </p:nvSpPr>
        <p:spPr>
          <a:xfrm>
            <a:off x="-91440" y="54864"/>
            <a:ext cx="128016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Slide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35CD37-902E-F7EB-2A33-E8B039BFF3FE}"/>
              </a:ext>
            </a:extLst>
          </p:cNvPr>
          <p:cNvSpPr/>
          <p:nvPr/>
        </p:nvSpPr>
        <p:spPr>
          <a:xfrm>
            <a:off x="9737558" y="-94796"/>
            <a:ext cx="1894252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14E23B-1CC0-9369-1025-5001F204AD63}"/>
              </a:ext>
            </a:extLst>
          </p:cNvPr>
          <p:cNvSpPr txBox="1"/>
          <p:nvPr/>
        </p:nvSpPr>
        <p:spPr>
          <a:xfrm>
            <a:off x="548640" y="1623637"/>
            <a:ext cx="5426647" cy="1672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</a:pPr>
            <a:r>
              <a:rPr lang="en-US" sz="32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Smallest size of type of coffee</a:t>
            </a:r>
          </a:p>
          <a:p>
            <a:pPr>
              <a:spcAft>
                <a:spcPts val="400"/>
              </a:spcAft>
            </a:pPr>
            <a:r>
              <a:rPr lang="en-US" sz="32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Total Sales : </a:t>
            </a:r>
          </a:p>
          <a:p>
            <a:pPr>
              <a:spcAft>
                <a:spcPts val="400"/>
              </a:spcAft>
            </a:pPr>
            <a:r>
              <a:rPr lang="en-US" sz="32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is </a:t>
            </a:r>
            <a:r>
              <a:rPr lang="en-US" sz="3200" b="1" kern="1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LIBERCA.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A8E6C6-2F11-2697-0593-D55D069D7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694" y="3562110"/>
            <a:ext cx="1820670" cy="27084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18995E-6555-D280-D81C-549EDF592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364" y="1042736"/>
            <a:ext cx="5853446" cy="52278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3CB1920-4594-AD69-3BA7-90300CD6BFDD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2635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89262-9C2C-0F17-7F49-2CF710A53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hadow of a leaf on a white wall&#10;&#10;AI-generated content may be incorrect.">
            <a:extLst>
              <a:ext uri="{FF2B5EF4-FFF2-40B4-BE49-F238E27FC236}">
                <a16:creationId xmlns:a16="http://schemas.microsoft.com/office/drawing/2014/main" id="{CD0F6E42-7B79-8B36-E09D-FA28FA3D7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E86C57A-1EC7-D6EA-A0AA-C33066383C7B}"/>
              </a:ext>
            </a:extLst>
          </p:cNvPr>
          <p:cNvSpPr/>
          <p:nvPr/>
        </p:nvSpPr>
        <p:spPr>
          <a:xfrm>
            <a:off x="-91440" y="54864"/>
            <a:ext cx="128016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Slide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60DE50-5FC7-615D-828B-0944BFA8FF65}"/>
              </a:ext>
            </a:extLst>
          </p:cNvPr>
          <p:cNvSpPr txBox="1"/>
          <p:nvPr/>
        </p:nvSpPr>
        <p:spPr>
          <a:xfrm>
            <a:off x="548640" y="3074324"/>
            <a:ext cx="9076623" cy="1744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</a:pPr>
            <a:r>
              <a:rPr lang="en-US" sz="3200" b="1" kern="1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</a:t>
            </a:r>
            <a:r>
              <a:rPr lang="en-US" sz="32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selling Size is </a:t>
            </a:r>
            <a:r>
              <a:rPr lang="en-US" sz="3200" b="1" kern="1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largest</a:t>
            </a:r>
            <a:r>
              <a:rPr lang="en-US" sz="32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one ( 2.5 kg. )  achieves </a:t>
            </a:r>
            <a:r>
              <a:rPr lang="en-US" sz="4000" b="1" kern="1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52.69 %</a:t>
            </a:r>
            <a:r>
              <a:rPr lang="en-US" sz="32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the </a:t>
            </a:r>
            <a:r>
              <a:rPr lang="en-US" sz="3200" b="1" kern="1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sales</a:t>
            </a:r>
            <a:r>
              <a:rPr lang="en-US" sz="32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400"/>
              </a:spcAft>
            </a:pPr>
            <a:endParaRPr lang="en-US" sz="3200" b="1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230B22-3DB4-2D78-1075-B5CFB0ED9829}"/>
              </a:ext>
            </a:extLst>
          </p:cNvPr>
          <p:cNvGrpSpPr/>
          <p:nvPr/>
        </p:nvGrpSpPr>
        <p:grpSpPr>
          <a:xfrm>
            <a:off x="2566737" y="4683665"/>
            <a:ext cx="1564736" cy="975188"/>
            <a:chOff x="5172948" y="3560718"/>
            <a:chExt cx="1564736" cy="975188"/>
          </a:xfrm>
        </p:grpSpPr>
        <p:pic>
          <p:nvPicPr>
            <p:cNvPr id="8" name="Picture 7" descr="A yellow dollar sign with a crown on it&#10;&#10;AI-generated content may be incorrect.">
              <a:extLst>
                <a:ext uri="{FF2B5EF4-FFF2-40B4-BE49-F238E27FC236}">
                  <a16:creationId xmlns:a16="http://schemas.microsoft.com/office/drawing/2014/main" id="{E92D46B7-64E6-B064-15CE-B61B4C95A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2496" y="3560718"/>
              <a:ext cx="975188" cy="975188"/>
            </a:xfrm>
            <a:prstGeom prst="rect">
              <a:avLst/>
            </a:prstGeom>
          </p:spPr>
        </p:pic>
        <p:pic>
          <p:nvPicPr>
            <p:cNvPr id="9" name="Picture 8" descr="A yellow dollar sign with a crown on it&#10;&#10;AI-generated content may be incorrect.">
              <a:extLst>
                <a:ext uri="{FF2B5EF4-FFF2-40B4-BE49-F238E27FC236}">
                  <a16:creationId xmlns:a16="http://schemas.microsoft.com/office/drawing/2014/main" id="{08840820-D2B9-C80B-65AF-46A3EF425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2948" y="3946358"/>
              <a:ext cx="589548" cy="589548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D8F0F94-D55A-66CA-FCA7-BEE25633985B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9562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ABC56-9F91-ED58-0984-E8B557244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hadow of a leaf on a white wall&#10;&#10;AI-generated content may be incorrect.">
            <a:extLst>
              <a:ext uri="{FF2B5EF4-FFF2-40B4-BE49-F238E27FC236}">
                <a16:creationId xmlns:a16="http://schemas.microsoft.com/office/drawing/2014/main" id="{F17BEF9B-342B-8D8A-220B-B3096054F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0454CC-BC48-1E7E-C1E5-694A9580EEC0}"/>
              </a:ext>
            </a:extLst>
          </p:cNvPr>
          <p:cNvSpPr txBox="1"/>
          <p:nvPr/>
        </p:nvSpPr>
        <p:spPr>
          <a:xfrm>
            <a:off x="643471" y="689176"/>
            <a:ext cx="5452529" cy="2438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>
              <a:defRPr sz="5400" b="1">
                <a:latin typeface="Times New Roman" panose="02020603050405020304" pitchFamily="18" charset="0"/>
                <a:ea typeface="Arial" panose="020B0604020202020204" pitchFamily="34" charset="0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Customers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accent3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STORE OF COFFE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2019 – 2022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1282D6AE-8463-2DE2-51E7-BF4D8A9E0F62}"/>
              </a:ext>
            </a:extLst>
          </p:cNvPr>
          <p:cNvSpPr txBox="1"/>
          <p:nvPr/>
        </p:nvSpPr>
        <p:spPr>
          <a:xfrm>
            <a:off x="3369735" y="3422964"/>
            <a:ext cx="39892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400" b="1" kern="12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600" dirty="0">
                <a:solidFill>
                  <a:schemeClr val="accent6">
                    <a:lumMod val="50000"/>
                  </a:schemeClr>
                </a:solidFill>
              </a:rPr>
              <a:t>Slide 2</a:t>
            </a:r>
          </a:p>
        </p:txBody>
      </p:sp>
      <p:pic>
        <p:nvPicPr>
          <p:cNvPr id="2" name="Picture 1" descr="A white board with a pie chart and graph&#10;&#10;AI-generated content may be incorrect.">
            <a:extLst>
              <a:ext uri="{FF2B5EF4-FFF2-40B4-BE49-F238E27FC236}">
                <a16:creationId xmlns:a16="http://schemas.microsoft.com/office/drawing/2014/main" id="{348624CF-3BAD-2A87-7D6B-ACF10070E2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073" y="1532264"/>
            <a:ext cx="3753853" cy="37934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874952-50A6-ACA1-F8CE-FC28D904E402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088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hadow of a leaf on a white wall&#10;&#10;AI-generated content may be incorrect.">
            <a:extLst>
              <a:ext uri="{FF2B5EF4-FFF2-40B4-BE49-F238E27FC236}">
                <a16:creationId xmlns:a16="http://schemas.microsoft.com/office/drawing/2014/main" id="{48586601-1E16-4E5A-9D82-1DD81EF0C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DB355F-EF7E-C199-3349-54FC769D70F4}"/>
              </a:ext>
            </a:extLst>
          </p:cNvPr>
          <p:cNvSpPr/>
          <p:nvPr/>
        </p:nvSpPr>
        <p:spPr>
          <a:xfrm>
            <a:off x="-91441" y="54864"/>
            <a:ext cx="177586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Slide 2-1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87AD8A-997E-B764-CA62-DDDECD598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89" y="716287"/>
            <a:ext cx="6944008" cy="60035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43BB84-76F1-D1C4-3E9F-24D62ADD7BB2}"/>
              </a:ext>
            </a:extLst>
          </p:cNvPr>
          <p:cNvSpPr txBox="1"/>
          <p:nvPr/>
        </p:nvSpPr>
        <p:spPr>
          <a:xfrm>
            <a:off x="7774095" y="1769571"/>
            <a:ext cx="4384306" cy="3711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</a:pPr>
            <a:r>
              <a:rPr lang="en-US" sz="3200" b="1" kern="1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United States </a:t>
            </a:r>
          </a:p>
          <a:p>
            <a:pPr>
              <a:spcAft>
                <a:spcPts val="400"/>
              </a:spcAft>
            </a:pPr>
            <a:r>
              <a:rPr lang="en-US" sz="28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the </a:t>
            </a:r>
            <a:r>
              <a:rPr lang="en-US" sz="2800" b="1" kern="1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most</a:t>
            </a:r>
            <a:r>
              <a:rPr lang="en-US" sz="28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country that our customers</a:t>
            </a:r>
          </a:p>
          <a:p>
            <a:pPr>
              <a:spcAft>
                <a:spcPts val="400"/>
              </a:spcAft>
            </a:pPr>
            <a:r>
              <a:rPr lang="en-US" sz="28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are from that achieves </a:t>
            </a:r>
          </a:p>
          <a:p>
            <a:pPr>
              <a:spcAft>
                <a:spcPts val="400"/>
              </a:spcAft>
            </a:pPr>
            <a:r>
              <a:rPr lang="en-US" sz="36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	</a:t>
            </a:r>
            <a:r>
              <a:rPr lang="en-US" sz="3600" b="1" kern="100" dirty="0">
                <a:solidFill>
                  <a:schemeClr val="accent2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75.95 %</a:t>
            </a:r>
            <a:r>
              <a:rPr lang="en-US" sz="36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400"/>
              </a:spcAft>
            </a:pPr>
            <a:r>
              <a:rPr lang="en-US" sz="28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from the </a:t>
            </a:r>
            <a:r>
              <a:rPr lang="en-US" sz="2800" b="1" kern="1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total sales </a:t>
            </a:r>
            <a:r>
              <a:rPr lang="en-US" sz="28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during the years.</a:t>
            </a:r>
          </a:p>
          <a:p>
            <a:pPr>
              <a:spcAft>
                <a:spcPts val="400"/>
              </a:spcAft>
            </a:pPr>
            <a:endParaRPr lang="en-US" sz="1050" kern="1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999E4D-266D-B37F-637C-4FD3FCEDBFC9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3329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785C7-58DA-9BE1-BD6B-FB524574F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hadow of a leaf on a white wall&#10;&#10;AI-generated content may be incorrect.">
            <a:extLst>
              <a:ext uri="{FF2B5EF4-FFF2-40B4-BE49-F238E27FC236}">
                <a16:creationId xmlns:a16="http://schemas.microsoft.com/office/drawing/2014/main" id="{F9B02F18-4956-B292-3A67-79B9730B5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6D090A-063C-2732-4D19-092C68F50B4A}"/>
              </a:ext>
            </a:extLst>
          </p:cNvPr>
          <p:cNvSpPr/>
          <p:nvPr/>
        </p:nvSpPr>
        <p:spPr>
          <a:xfrm>
            <a:off x="-91440" y="54864"/>
            <a:ext cx="158496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Slide 2-2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8BD9D5-B435-D3B1-EE5B-DFE23F269103}"/>
              </a:ext>
            </a:extLst>
          </p:cNvPr>
          <p:cNvSpPr txBox="1"/>
          <p:nvPr/>
        </p:nvSpPr>
        <p:spPr>
          <a:xfrm>
            <a:off x="3056173" y="1476329"/>
            <a:ext cx="6970143" cy="1620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</a:pPr>
            <a:r>
              <a:rPr lang="en-US" sz="3600" b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The bottom country by total sales:     </a:t>
            </a:r>
            <a:r>
              <a:rPr lang="en-US" sz="4400" b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United Kingdom</a:t>
            </a:r>
          </a:p>
          <a:p>
            <a:pPr>
              <a:spcAft>
                <a:spcPts val="400"/>
              </a:spcAft>
            </a:pPr>
            <a:endParaRPr lang="en-US" sz="1600" kern="1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62CF73-8CE9-21C4-D1C8-768E8935E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39" y="3760714"/>
            <a:ext cx="10459453" cy="22804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B894B20-AD09-D0D6-034B-67D9DED14358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43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3EF43-4AC6-BBE3-3170-1E491C6FE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hadow of a leaf on a white wall&#10;&#10;AI-generated content may be incorrect.">
            <a:extLst>
              <a:ext uri="{FF2B5EF4-FFF2-40B4-BE49-F238E27FC236}">
                <a16:creationId xmlns:a16="http://schemas.microsoft.com/office/drawing/2014/main" id="{B4897153-D98F-C3DD-9A35-D50363715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14D5D7-7143-76CF-D5DC-E00AD581573B}"/>
              </a:ext>
            </a:extLst>
          </p:cNvPr>
          <p:cNvSpPr txBox="1"/>
          <p:nvPr/>
        </p:nvSpPr>
        <p:spPr>
          <a:xfrm>
            <a:off x="643471" y="689176"/>
            <a:ext cx="5452529" cy="14839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>
              <a:defRPr sz="5400" b="1">
                <a:latin typeface="Times New Roman" panose="02020603050405020304" pitchFamily="18" charset="0"/>
                <a:ea typeface="Arial" panose="020B0604020202020204" pitchFamily="34" charset="0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accent3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STORE OF COFFE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2019 – 2022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2DD948F4-A09B-0FC7-40D2-CDF008FF9459}"/>
              </a:ext>
            </a:extLst>
          </p:cNvPr>
          <p:cNvSpPr txBox="1"/>
          <p:nvPr/>
        </p:nvSpPr>
        <p:spPr>
          <a:xfrm>
            <a:off x="643471" y="2644170"/>
            <a:ext cx="743837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400" b="1" kern="12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600" dirty="0">
                <a:solidFill>
                  <a:schemeClr val="accent6">
                    <a:lumMod val="50000"/>
                  </a:schemeClr>
                </a:solidFill>
              </a:rPr>
              <a:t>Introduction </a:t>
            </a:r>
          </a:p>
        </p:txBody>
      </p:sp>
      <p:pic>
        <p:nvPicPr>
          <p:cNvPr id="6" name="Picture 5" descr="A silver ribbon on a white background&#10;&#10;AI-generated content may be incorrect.">
            <a:extLst>
              <a:ext uri="{FF2B5EF4-FFF2-40B4-BE49-F238E27FC236}">
                <a16:creationId xmlns:a16="http://schemas.microsoft.com/office/drawing/2014/main" id="{4E8EDAEF-D6AD-3981-9583-9D0B700F3F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60" b="18483"/>
          <a:stretch>
            <a:fillRect/>
          </a:stretch>
        </p:blipFill>
        <p:spPr>
          <a:xfrm>
            <a:off x="1092649" y="4444202"/>
            <a:ext cx="4554171" cy="19542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AD8B1C0-55FD-D3BB-81E5-3F1A65F8B2F7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6366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2BECC-86B3-BEBB-6DB7-4E448DD0C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hadow of a leaf on a white wall&#10;&#10;AI-generated content may be incorrect.">
            <a:extLst>
              <a:ext uri="{FF2B5EF4-FFF2-40B4-BE49-F238E27FC236}">
                <a16:creationId xmlns:a16="http://schemas.microsoft.com/office/drawing/2014/main" id="{AD6CB6D1-811E-5BE8-6496-4C569F0DE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4E93123-0067-C64D-FC90-432BBB8254AA}"/>
              </a:ext>
            </a:extLst>
          </p:cNvPr>
          <p:cNvSpPr/>
          <p:nvPr/>
        </p:nvSpPr>
        <p:spPr>
          <a:xfrm>
            <a:off x="-91441" y="54864"/>
            <a:ext cx="158495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Slide 2-3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670CB1-39BA-2667-D1C0-4CF7B7F9531F}"/>
              </a:ext>
            </a:extLst>
          </p:cNvPr>
          <p:cNvSpPr txBox="1"/>
          <p:nvPr/>
        </p:nvSpPr>
        <p:spPr>
          <a:xfrm>
            <a:off x="1968842" y="4391309"/>
            <a:ext cx="7643908" cy="2359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3200" b="1" kern="1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No. Customers’ Emails </a:t>
            </a:r>
            <a:r>
              <a:rPr lang="en-US" sz="32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is so important</a:t>
            </a:r>
            <a:r>
              <a:rPr lang="en-US" sz="3200" b="1" u="sng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insight</a:t>
            </a:r>
            <a:r>
              <a:rPr lang="en-US" sz="3200" b="1" u="sng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that shows </a:t>
            </a:r>
            <a:r>
              <a:rPr lang="en-US" sz="3200" b="1" kern="1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how many customers</a:t>
            </a:r>
            <a:r>
              <a:rPr lang="en-US" sz="3200" b="1" kern="100" dirty="0">
                <a:solidFill>
                  <a:prstClr val="black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the </a:t>
            </a:r>
            <a:r>
              <a:rPr lang="en-US" sz="3200" b="1" kern="1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interested</a:t>
            </a:r>
            <a:r>
              <a:rPr lang="en-US" sz="3200" b="1" kern="100" dirty="0">
                <a:solidFill>
                  <a:prstClr val="black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in </a:t>
            </a:r>
            <a:r>
              <a:rPr lang="en-US" sz="3200" b="1" kern="1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future</a:t>
            </a:r>
            <a:r>
              <a:rPr lang="en-US" sz="3200" b="1" kern="100" dirty="0">
                <a:solidFill>
                  <a:prstClr val="black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via emails (new offers ,etc.)</a:t>
            </a:r>
            <a:endParaRPr lang="en-US" sz="3200" b="1" kern="1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400"/>
              </a:spcAft>
            </a:pPr>
            <a:endParaRPr lang="en-US" sz="1400" kern="1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480519-16E5-2950-09C6-3EAD19091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783" y="578083"/>
            <a:ext cx="7693080" cy="370615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B8CC16-6640-F153-AE62-220E2D22FAF9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0891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C06E9-1B6E-7FAB-1698-B88E98540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hadow of a leaf on a white wall&#10;&#10;AI-generated content may be incorrect.">
            <a:extLst>
              <a:ext uri="{FF2B5EF4-FFF2-40B4-BE49-F238E27FC236}">
                <a16:creationId xmlns:a16="http://schemas.microsoft.com/office/drawing/2014/main" id="{71F54F9B-D155-2A91-CDBE-B3F58FFED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EAC46A-7668-0CEA-F46C-47F29E323878}"/>
              </a:ext>
            </a:extLst>
          </p:cNvPr>
          <p:cNvSpPr/>
          <p:nvPr/>
        </p:nvSpPr>
        <p:spPr>
          <a:xfrm>
            <a:off x="-91441" y="54864"/>
            <a:ext cx="158495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Slide 2-4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83559D-0F7E-65A6-FAFE-9C445E638DA6}"/>
              </a:ext>
            </a:extLst>
          </p:cNvPr>
          <p:cNvSpPr txBox="1"/>
          <p:nvPr/>
        </p:nvSpPr>
        <p:spPr>
          <a:xfrm>
            <a:off x="1972293" y="4862321"/>
            <a:ext cx="7643908" cy="134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3200" b="1" kern="1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The % is above 70% ,means the most of customers were interested.</a:t>
            </a:r>
          </a:p>
          <a:p>
            <a:pPr>
              <a:spcAft>
                <a:spcPts val="400"/>
              </a:spcAft>
            </a:pPr>
            <a:endParaRPr lang="en-US" sz="1400" kern="1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F1D345-9B9C-7694-4ABE-004B1FF5F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509" y="997839"/>
            <a:ext cx="7693080" cy="37061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109AD13-E12A-4A50-C7A9-BBBA7583DC83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8186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238EC-DAFC-F67C-332E-ED8A28520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hadow of a leaf on a white wall&#10;&#10;AI-generated content may be incorrect.">
            <a:extLst>
              <a:ext uri="{FF2B5EF4-FFF2-40B4-BE49-F238E27FC236}">
                <a16:creationId xmlns:a16="http://schemas.microsoft.com/office/drawing/2014/main" id="{FD6F9F2F-1E72-D585-61AB-4C51E6196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4B836D-0FCA-890C-F3BB-FF0AB667D336}"/>
              </a:ext>
            </a:extLst>
          </p:cNvPr>
          <p:cNvSpPr txBox="1"/>
          <p:nvPr/>
        </p:nvSpPr>
        <p:spPr>
          <a:xfrm>
            <a:off x="643471" y="689176"/>
            <a:ext cx="5452529" cy="2438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>
              <a:defRPr sz="5400" b="1">
                <a:latin typeface="Times New Roman" panose="02020603050405020304" pitchFamily="18" charset="0"/>
                <a:ea typeface="Arial" panose="020B0604020202020204" pitchFamily="34" charset="0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Customer &amp; Time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accent3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STORE OF COFFE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2019 – 2022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68B89689-F73F-C5A1-F04B-2A1920AF4F15}"/>
              </a:ext>
            </a:extLst>
          </p:cNvPr>
          <p:cNvSpPr txBox="1"/>
          <p:nvPr/>
        </p:nvSpPr>
        <p:spPr>
          <a:xfrm>
            <a:off x="3369735" y="3428999"/>
            <a:ext cx="39892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400" b="1" kern="12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600" dirty="0">
                <a:solidFill>
                  <a:schemeClr val="accent6">
                    <a:lumMod val="50000"/>
                  </a:schemeClr>
                </a:solidFill>
              </a:rPr>
              <a:t>Slide 3</a:t>
            </a:r>
          </a:p>
        </p:txBody>
      </p:sp>
      <p:pic>
        <p:nvPicPr>
          <p:cNvPr id="2" name="Picture 1" descr="A white board with a pie chart and graph&#10;&#10;AI-generated content may be incorrect.">
            <a:extLst>
              <a:ext uri="{FF2B5EF4-FFF2-40B4-BE49-F238E27FC236}">
                <a16:creationId xmlns:a16="http://schemas.microsoft.com/office/drawing/2014/main" id="{14F8C504-1AD3-5242-6D0B-FF47E9F377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073" y="1532264"/>
            <a:ext cx="3753853" cy="37934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83E5BC-9382-13BE-5C21-5490AD7530AE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0850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5D2B0-F353-A809-5096-515D2893D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hadow of a leaf on a white wall&#10;&#10;AI-generated content may be incorrect.">
            <a:extLst>
              <a:ext uri="{FF2B5EF4-FFF2-40B4-BE49-F238E27FC236}">
                <a16:creationId xmlns:a16="http://schemas.microsoft.com/office/drawing/2014/main" id="{1F7F7E31-F9D6-A194-6534-733554CC6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90123B-7EFD-A400-92AB-034B458D483F}"/>
              </a:ext>
            </a:extLst>
          </p:cNvPr>
          <p:cNvSpPr/>
          <p:nvPr/>
        </p:nvSpPr>
        <p:spPr>
          <a:xfrm>
            <a:off x="-91441" y="54864"/>
            <a:ext cx="169565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Slide 3-1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C7009E-C0AE-80AF-B6AE-98421FEFD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53" y="749847"/>
            <a:ext cx="4573283" cy="59358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7D8A18-2498-8E6D-24A3-720B2C17058D}"/>
              </a:ext>
            </a:extLst>
          </p:cNvPr>
          <p:cNvSpPr txBox="1"/>
          <p:nvPr/>
        </p:nvSpPr>
        <p:spPr>
          <a:xfrm>
            <a:off x="5176789" y="1531625"/>
            <a:ext cx="5888736" cy="1682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</a:pPr>
            <a:r>
              <a:rPr lang="en-US" sz="3200" b="1" kern="1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No. Customers &amp; </a:t>
            </a:r>
            <a:r>
              <a:rPr lang="en-US" sz="32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Total Sales:</a:t>
            </a:r>
          </a:p>
          <a:p>
            <a:pPr>
              <a:spcAft>
                <a:spcPts val="400"/>
              </a:spcAft>
            </a:pPr>
            <a:r>
              <a:rPr lang="en-US" sz="2800" kern="1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Increases</a:t>
            </a:r>
            <a:r>
              <a:rPr lang="en-US" sz="2800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u="sng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till</a:t>
            </a:r>
            <a:r>
              <a:rPr lang="en-US" sz="2800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year </a:t>
            </a:r>
            <a:r>
              <a:rPr lang="en-US" sz="2800" kern="1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2021</a:t>
            </a:r>
            <a:r>
              <a:rPr lang="en-US" sz="2800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and </a:t>
            </a:r>
            <a:r>
              <a:rPr lang="en-US" sz="2800" u="sng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after</a:t>
            </a:r>
            <a:r>
              <a:rPr lang="en-US" sz="2800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that </a:t>
            </a:r>
            <a:r>
              <a:rPr lang="en-US" sz="2800" kern="100" dirty="0">
                <a:solidFill>
                  <a:srgbClr val="C0000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decreased </a:t>
            </a:r>
            <a:r>
              <a:rPr lang="en-US" sz="2800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by  </a:t>
            </a:r>
            <a:r>
              <a:rPr lang="en-US" sz="4000" b="1" kern="100" dirty="0">
                <a:solidFill>
                  <a:srgbClr val="C0000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48.68 %</a:t>
            </a:r>
            <a:r>
              <a:rPr lang="en-US" sz="2800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in </a:t>
            </a:r>
            <a:r>
              <a:rPr lang="en-US" sz="2800" b="1" kern="1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2022</a:t>
            </a:r>
            <a:r>
              <a:rPr lang="en-US" sz="2800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  <a:endParaRPr lang="en-US" sz="1100" kern="1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8A8315-A05E-631D-2E73-0CE3203646D0}"/>
              </a:ext>
            </a:extLst>
          </p:cNvPr>
          <p:cNvSpPr txBox="1"/>
          <p:nvPr/>
        </p:nvSpPr>
        <p:spPr>
          <a:xfrm>
            <a:off x="5176789" y="3717759"/>
            <a:ext cx="58887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</a:pPr>
            <a:r>
              <a:rPr lang="en-US" sz="2800" b="1" kern="1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Showed that is a </a:t>
            </a:r>
            <a:r>
              <a:rPr lang="en-US" sz="2800" b="1" u="sng" kern="1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problem</a:t>
            </a:r>
            <a:r>
              <a:rPr lang="en-US" sz="2800" b="1" kern="1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in year </a:t>
            </a:r>
            <a:r>
              <a:rPr lang="en-US" sz="2800" b="1" kern="1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2021</a:t>
            </a:r>
            <a:r>
              <a:rPr lang="en-US" sz="2800" b="1" kern="1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BUT Actually </a:t>
            </a:r>
            <a:r>
              <a:rPr lang="en-US" sz="2800" b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Not</a:t>
            </a:r>
            <a:r>
              <a:rPr lang="en-US" sz="2800" b="1" kern="1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  <a:endParaRPr lang="en-US" sz="1050" b="1" kern="1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A56E14-EA3C-7EA9-06EC-CD988BCB8E37}"/>
              </a:ext>
            </a:extLst>
          </p:cNvPr>
          <p:cNvSpPr/>
          <p:nvPr/>
        </p:nvSpPr>
        <p:spPr>
          <a:xfrm>
            <a:off x="10094976" y="0"/>
            <a:ext cx="158496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91B920-99C0-C872-BB21-72D730F8C0C2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6262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CCC72-F1F8-76E5-37D6-EBC7B8ACA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hadow of a leaf on a white wall&#10;&#10;AI-generated content may be incorrect.">
            <a:extLst>
              <a:ext uri="{FF2B5EF4-FFF2-40B4-BE49-F238E27FC236}">
                <a16:creationId xmlns:a16="http://schemas.microsoft.com/office/drawing/2014/main" id="{3048D54D-5232-9E9D-596C-14E4AE443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1A65D9A-FD49-1C66-6D78-3F8EB99E6C1B}"/>
              </a:ext>
            </a:extLst>
          </p:cNvPr>
          <p:cNvSpPr/>
          <p:nvPr/>
        </p:nvSpPr>
        <p:spPr>
          <a:xfrm>
            <a:off x="-91441" y="54864"/>
            <a:ext cx="169565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Slide 3-2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DAB7DD-809B-A15A-C72B-75912AB06372}"/>
              </a:ext>
            </a:extLst>
          </p:cNvPr>
          <p:cNvSpPr txBox="1"/>
          <p:nvPr/>
        </p:nvSpPr>
        <p:spPr>
          <a:xfrm>
            <a:off x="375865" y="1941413"/>
            <a:ext cx="6448927" cy="14875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800" b="1" kern="1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The Real Problem </a:t>
            </a:r>
          </a:p>
          <a:p>
            <a:pPr>
              <a:spcAft>
                <a:spcPts val="400"/>
              </a:spcAft>
            </a:pPr>
            <a:r>
              <a:rPr lang="en-US" sz="2800" b="1" kern="1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was </a:t>
            </a:r>
            <a:r>
              <a:rPr lang="en-US" sz="2800" b="1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started</a:t>
            </a:r>
            <a:r>
              <a:rPr lang="en-US" sz="2800" b="1" kern="1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in </a:t>
            </a:r>
            <a:r>
              <a:rPr lang="en-US" sz="2800" b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2020! </a:t>
            </a:r>
          </a:p>
          <a:p>
            <a:pPr>
              <a:spcAft>
                <a:spcPts val="400"/>
              </a:spcAft>
            </a:pPr>
            <a:r>
              <a:rPr lang="en-US" sz="2800" b="1" kern="100" dirty="0">
                <a:solidFill>
                  <a:srgbClr val="C0000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 </a:t>
            </a:r>
            <a:r>
              <a:rPr lang="en-US" sz="28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That’s what this chart noticed us.</a:t>
            </a:r>
            <a:r>
              <a:rPr lang="en-US" sz="2800" b="1" kern="1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en-US" sz="1050" b="1" kern="1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82A1D-4D85-B9A4-74D2-2C31AF1B9ADE}"/>
              </a:ext>
            </a:extLst>
          </p:cNvPr>
          <p:cNvSpPr/>
          <p:nvPr/>
        </p:nvSpPr>
        <p:spPr>
          <a:xfrm>
            <a:off x="10094976" y="0"/>
            <a:ext cx="158496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ECCF64-AC0B-D1AA-A23B-B13F12F41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369" y="316473"/>
            <a:ext cx="5893568" cy="616453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853D433-AB85-E246-AEEC-624B2BC49BE2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7207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93A4-2188-2BAF-3F95-FBD96F0F6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hadow of a leaf on a white wall&#10;&#10;AI-generated content may be incorrect.">
            <a:extLst>
              <a:ext uri="{FF2B5EF4-FFF2-40B4-BE49-F238E27FC236}">
                <a16:creationId xmlns:a16="http://schemas.microsoft.com/office/drawing/2014/main" id="{635EDA3D-030F-78C4-5B51-3EBCB2037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D66E44-7BB6-59F8-8870-AA5289402C9D}"/>
              </a:ext>
            </a:extLst>
          </p:cNvPr>
          <p:cNvSpPr/>
          <p:nvPr/>
        </p:nvSpPr>
        <p:spPr>
          <a:xfrm>
            <a:off x="-91441" y="54864"/>
            <a:ext cx="169565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Slide 3-3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3CD3D8-2650-9CCB-05CD-2EBE094FB122}"/>
              </a:ext>
            </a:extLst>
          </p:cNvPr>
          <p:cNvSpPr txBox="1"/>
          <p:nvPr/>
        </p:nvSpPr>
        <p:spPr>
          <a:xfrm>
            <a:off x="149191" y="1412842"/>
            <a:ext cx="5946809" cy="2944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rtl="0" eaLnBrk="1" latinLnBrk="0" hangingPunct="1">
              <a:spcAft>
                <a:spcPts val="400"/>
              </a:spcAft>
              <a:buClrTx/>
              <a:buSzPts val="2800"/>
              <a:buFont typeface="Arial" panose="020B0604020202020204" pitchFamily="34" charset="0"/>
              <a:buChar char="•"/>
            </a:pPr>
            <a:r>
              <a:rPr lang="en-US" sz="24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THE PERCENTAGE </a:t>
            </a:r>
            <a:r>
              <a:rPr lang="en-US" sz="2400" b="1" kern="100" dirty="0">
                <a:solidFill>
                  <a:srgbClr val="C04F15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%</a:t>
            </a:r>
            <a:r>
              <a:rPr lang="en-US" sz="24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OF </a:t>
            </a:r>
            <a:r>
              <a:rPr lang="en-US" sz="2400" b="1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CUSTOMERS</a:t>
            </a:r>
            <a:r>
              <a:rPr lang="en-US" sz="24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THAT INTERESTED</a:t>
            </a:r>
          </a:p>
          <a:p>
            <a:pPr algn="l" rtl="0" eaLnBrk="1" latinLnBrk="0" hangingPunct="1">
              <a:spcAft>
                <a:spcPts val="400"/>
              </a:spcAft>
              <a:buClrTx/>
              <a:buSzPts val="2800"/>
            </a:pPr>
            <a:r>
              <a:rPr lang="en-US" sz="24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     </a:t>
            </a:r>
            <a:r>
              <a:rPr lang="en-US" sz="2400" b="1" kern="1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IN FUTURE VIA EMAILS : </a:t>
            </a:r>
          </a:p>
          <a:p>
            <a:pPr algn="l" rtl="0" eaLnBrk="1" latinLnBrk="0" hangingPunct="1">
              <a:spcAft>
                <a:spcPts val="400"/>
              </a:spcAft>
              <a:buClrTx/>
              <a:buSzPts val="2800"/>
            </a:pPr>
            <a:endParaRPr lang="en-US" sz="2800" b="1" kern="1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l" rtl="0" eaLnBrk="1" latinLnBrk="0" hangingPunct="1">
              <a:spcAft>
                <a:spcPts val="400"/>
              </a:spcAft>
              <a:buClrTx/>
              <a:buSzPts val="2800"/>
            </a:pPr>
            <a:r>
              <a:rPr lang="en-US" sz="2800" b="1" kern="1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	</a:t>
            </a:r>
            <a:r>
              <a:rPr lang="en-US" sz="3600" b="1" kern="1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was started to </a:t>
            </a:r>
          </a:p>
          <a:p>
            <a:pPr algn="l" rtl="0" eaLnBrk="1" latinLnBrk="0" hangingPunct="1">
              <a:spcAft>
                <a:spcPts val="400"/>
              </a:spcAft>
              <a:buClrTx/>
              <a:buSzPts val="2800"/>
            </a:pPr>
            <a:r>
              <a:rPr lang="en-US" sz="36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DECREASE</a:t>
            </a:r>
            <a:r>
              <a:rPr lang="en-US" sz="36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in year </a:t>
            </a:r>
            <a:r>
              <a:rPr lang="en-US" sz="3600" b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2020! </a:t>
            </a:r>
            <a:endParaRPr lang="en-US" sz="3600" dirty="0">
              <a:solidFill>
                <a:srgbClr val="C00000"/>
              </a:solidFill>
              <a:effectLst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AC988E-F422-DFF8-5239-43629D5453A3}"/>
              </a:ext>
            </a:extLst>
          </p:cNvPr>
          <p:cNvSpPr/>
          <p:nvPr/>
        </p:nvSpPr>
        <p:spPr>
          <a:xfrm>
            <a:off x="10094976" y="0"/>
            <a:ext cx="158496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83A4AD-48A6-35EF-178A-FED5F7283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347" y="316473"/>
            <a:ext cx="5985590" cy="62607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3C50E4A-303D-D212-E01C-8E6AA215C8C8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3539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B635E-4162-AFAF-1EAF-8F33C9C08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hadow of a leaf on a white wall&#10;&#10;AI-generated content may be incorrect.">
            <a:extLst>
              <a:ext uri="{FF2B5EF4-FFF2-40B4-BE49-F238E27FC236}">
                <a16:creationId xmlns:a16="http://schemas.microsoft.com/office/drawing/2014/main" id="{696B0532-6988-56CF-6AB7-6722ED9E2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1CC3125-756E-0AB6-3F9C-7FA10F99D719}"/>
              </a:ext>
            </a:extLst>
          </p:cNvPr>
          <p:cNvSpPr/>
          <p:nvPr/>
        </p:nvSpPr>
        <p:spPr>
          <a:xfrm>
            <a:off x="-91441" y="54864"/>
            <a:ext cx="169565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Slide 3-4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DD22E-287E-F37C-B640-0800D5647C3A}"/>
              </a:ext>
            </a:extLst>
          </p:cNvPr>
          <p:cNvSpPr txBox="1"/>
          <p:nvPr/>
        </p:nvSpPr>
        <p:spPr>
          <a:xfrm>
            <a:off x="512063" y="928507"/>
            <a:ext cx="594680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0">
              <a:spcAft>
                <a:spcPts val="400"/>
              </a:spcAft>
              <a:buNone/>
            </a:pPr>
            <a:r>
              <a:rPr lang="en-US" sz="2400" kern="1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o that insight predicted </a:t>
            </a:r>
          </a:p>
          <a:p>
            <a:pPr marL="0" marR="0" algn="l" rtl="0">
              <a:spcAft>
                <a:spcPts val="400"/>
              </a:spcAft>
              <a:buNone/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that the probability of no. customers will decrease in the long time.</a:t>
            </a:r>
          </a:p>
          <a:p>
            <a:pPr marL="0" marR="0" algn="l" rtl="0">
              <a:spcAft>
                <a:spcPts val="400"/>
              </a:spcAft>
              <a:buNone/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that is showed exactly in the charts after</a:t>
            </a:r>
          </a:p>
          <a:p>
            <a:pPr marL="0" marR="0" algn="l" rtl="0">
              <a:spcAft>
                <a:spcPts val="400"/>
              </a:spcAft>
              <a:buNone/>
            </a:pPr>
            <a:r>
              <a:rPr lang="en-US" sz="2400" u="sng" kern="1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only 1 year, 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in 2022 the no. customers decreases and the sales decreases.</a:t>
            </a:r>
            <a:endParaRPr lang="en-US" sz="12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D56D4F-91EF-0852-5C81-3352DBECC579}"/>
              </a:ext>
            </a:extLst>
          </p:cNvPr>
          <p:cNvSpPr/>
          <p:nvPr/>
        </p:nvSpPr>
        <p:spPr>
          <a:xfrm>
            <a:off x="10094976" y="0"/>
            <a:ext cx="158496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5C8FA3-164B-BACC-8B7A-458B722B96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5917"/>
          <a:stretch>
            <a:fillRect/>
          </a:stretch>
        </p:blipFill>
        <p:spPr>
          <a:xfrm>
            <a:off x="724300" y="3570989"/>
            <a:ext cx="4441258" cy="3117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32D618-8EF3-4075-7173-349E53E33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705" y="316473"/>
            <a:ext cx="5878232" cy="61484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3B204B8-0A44-3C0C-1935-306F621171D1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5423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BEA96-FA70-7BE6-C366-4B17F2209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hadow of a leaf on a white wall&#10;&#10;AI-generated content may be incorrect.">
            <a:extLst>
              <a:ext uri="{FF2B5EF4-FFF2-40B4-BE49-F238E27FC236}">
                <a16:creationId xmlns:a16="http://schemas.microsoft.com/office/drawing/2014/main" id="{BC57F562-38D6-6720-16F4-9F64B2C01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215B9D-28A3-63DB-89A2-C51DE9FD8BEA}"/>
              </a:ext>
            </a:extLst>
          </p:cNvPr>
          <p:cNvSpPr txBox="1"/>
          <p:nvPr/>
        </p:nvSpPr>
        <p:spPr>
          <a:xfrm>
            <a:off x="643471" y="689176"/>
            <a:ext cx="6623602" cy="2438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>
              <a:defRPr sz="5400" b="1">
                <a:latin typeface="Times New Roman" panose="02020603050405020304" pitchFamily="18" charset="0"/>
                <a:ea typeface="Arial" panose="020B0604020202020204" pitchFamily="34" charset="0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Unit Prices &amp; Total Sales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accent3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STORE OF COFFE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2019 – 2022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0BE32AAD-ADB5-CC10-C697-D8A17473D444}"/>
              </a:ext>
            </a:extLst>
          </p:cNvPr>
          <p:cNvSpPr txBox="1"/>
          <p:nvPr/>
        </p:nvSpPr>
        <p:spPr>
          <a:xfrm>
            <a:off x="3369735" y="3428999"/>
            <a:ext cx="39892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400" b="1" kern="12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600" dirty="0">
                <a:solidFill>
                  <a:schemeClr val="accent6">
                    <a:lumMod val="50000"/>
                  </a:schemeClr>
                </a:solidFill>
              </a:rPr>
              <a:t>Slide 4</a:t>
            </a:r>
          </a:p>
        </p:txBody>
      </p:sp>
      <p:pic>
        <p:nvPicPr>
          <p:cNvPr id="2" name="Picture 1" descr="A white board with a pie chart and graph&#10;&#10;AI-generated content may be incorrect.">
            <a:extLst>
              <a:ext uri="{FF2B5EF4-FFF2-40B4-BE49-F238E27FC236}">
                <a16:creationId xmlns:a16="http://schemas.microsoft.com/office/drawing/2014/main" id="{AEF19208-B437-E668-2681-9673B0207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073" y="1532264"/>
            <a:ext cx="3753853" cy="37934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AB8A0F-B16C-AD4C-A6F8-EE4AC93C83E2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6858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hadow of a leaf on a white wall&#10;&#10;AI-generated content may be incorrect.">
            <a:extLst>
              <a:ext uri="{FF2B5EF4-FFF2-40B4-BE49-F238E27FC236}">
                <a16:creationId xmlns:a16="http://schemas.microsoft.com/office/drawing/2014/main" id="{14127A09-8067-2722-9C6D-9960187A7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01B45A-265A-04F6-CCFC-C9AFBAC14A60}"/>
              </a:ext>
            </a:extLst>
          </p:cNvPr>
          <p:cNvSpPr/>
          <p:nvPr/>
        </p:nvSpPr>
        <p:spPr>
          <a:xfrm>
            <a:off x="-91441" y="54864"/>
            <a:ext cx="158495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Slide 4-1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C08BF4-98E8-9224-4D30-CA2EBA469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486" y="1876121"/>
            <a:ext cx="6608795" cy="44750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5F85D0-A557-E598-0280-A0DDFB2614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7636" y="447047"/>
            <a:ext cx="9046553" cy="9820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BBFFEF-98DF-F0E5-0944-B60BEBC83752}"/>
              </a:ext>
            </a:extLst>
          </p:cNvPr>
          <p:cNvSpPr txBox="1"/>
          <p:nvPr/>
        </p:nvSpPr>
        <p:spPr>
          <a:xfrm>
            <a:off x="7050170" y="2537730"/>
            <a:ext cx="4721206" cy="1782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</a:pPr>
            <a:r>
              <a:rPr lang="en-US" sz="2400" b="1" kern="1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Top 3 </a:t>
            </a:r>
            <a:r>
              <a:rPr lang="en-US" sz="24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Unit </a:t>
            </a:r>
            <a:r>
              <a:rPr lang="en-US" sz="2400" b="1" kern="1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Prices </a:t>
            </a:r>
            <a:r>
              <a:rPr lang="en-US" sz="24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that achieved most Sales are </a:t>
            </a:r>
            <a:r>
              <a:rPr lang="en-US" sz="2400" b="1" kern="1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above</a:t>
            </a:r>
            <a:r>
              <a:rPr lang="en-US" sz="24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the </a:t>
            </a:r>
            <a:r>
              <a:rPr lang="en-US" sz="2400" b="1" kern="1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average</a:t>
            </a:r>
            <a:r>
              <a:rPr lang="en-US" sz="24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of the Unit Price and </a:t>
            </a:r>
            <a:r>
              <a:rPr lang="en-US" sz="2400" b="1" u="sng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near by </a:t>
            </a:r>
            <a:r>
              <a:rPr lang="en-US" sz="24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the </a:t>
            </a:r>
            <a:r>
              <a:rPr lang="en-US" sz="2400" b="1" kern="1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Max</a:t>
            </a:r>
            <a:r>
              <a:rPr lang="en-US" sz="24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Price</a:t>
            </a:r>
            <a:r>
              <a:rPr lang="en-US" sz="24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400"/>
              </a:spcAft>
            </a:pPr>
            <a:r>
              <a:rPr lang="en-US" sz="1050" b="1" kern="1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84FC72-9C20-E77F-6DF0-4BE85A12D541}"/>
              </a:ext>
            </a:extLst>
          </p:cNvPr>
          <p:cNvSpPr txBox="1"/>
          <p:nvPr/>
        </p:nvSpPr>
        <p:spPr>
          <a:xfrm>
            <a:off x="7050170" y="4493491"/>
            <a:ext cx="4721206" cy="1413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</a:pPr>
            <a:r>
              <a:rPr lang="en-US" sz="24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There's a </a:t>
            </a:r>
            <a:r>
              <a:rPr lang="en-US" sz="2400" b="1" u="sng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probability</a:t>
            </a:r>
            <a:r>
              <a:rPr lang="en-US" sz="24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that the most of </a:t>
            </a:r>
            <a:r>
              <a:rPr lang="en-US" sz="2400" b="1" u="sng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customers</a:t>
            </a:r>
            <a:r>
              <a:rPr lang="en-US" sz="24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u="sng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do not care </a:t>
            </a:r>
            <a:r>
              <a:rPr lang="en-US" sz="24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about the </a:t>
            </a:r>
            <a:r>
              <a:rPr lang="en-US" sz="2400" b="1" u="sng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price</a:t>
            </a:r>
            <a:r>
              <a:rPr lang="en-US" sz="24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400"/>
              </a:spcAft>
            </a:pPr>
            <a:r>
              <a:rPr lang="en-US" sz="1050" b="1" kern="1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6FEA9A-F9EF-B8E3-2869-693115DE420F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428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19914-98D7-6D87-908B-0756F403A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A shadow of a leaf on a white wall&#10;&#10;AI-generated content may be incorrect.">
            <a:extLst>
              <a:ext uri="{FF2B5EF4-FFF2-40B4-BE49-F238E27FC236}">
                <a16:creationId xmlns:a16="http://schemas.microsoft.com/office/drawing/2014/main" id="{10D4DE4B-009F-5B0E-6511-49AAE688C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AAD6BC-0730-0849-6AC2-A5192EFA637A}"/>
              </a:ext>
            </a:extLst>
          </p:cNvPr>
          <p:cNvSpPr/>
          <p:nvPr/>
        </p:nvSpPr>
        <p:spPr>
          <a:xfrm>
            <a:off x="-91441" y="54864"/>
            <a:ext cx="158495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Slide 4-2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BDA67-28E2-812D-BABB-4E1E8A0C7C85}"/>
              </a:ext>
            </a:extLst>
          </p:cNvPr>
          <p:cNvSpPr txBox="1"/>
          <p:nvPr/>
        </p:nvSpPr>
        <p:spPr>
          <a:xfrm>
            <a:off x="1422134" y="365441"/>
            <a:ext cx="102578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400"/>
              </a:spcAft>
              <a:buFont typeface="+mj-lt"/>
              <a:buAutoNum type="arabicPeriod"/>
            </a:pPr>
            <a:r>
              <a:rPr lang="en-US" sz="2400" b="1" kern="1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During the four years the </a:t>
            </a:r>
            <a:r>
              <a:rPr lang="en-US" sz="2400" b="1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Size 2.5 kg </a:t>
            </a:r>
            <a:r>
              <a:rPr lang="en-US" sz="24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was the </a:t>
            </a:r>
            <a:r>
              <a:rPr lang="en-US" sz="2400" b="1" kern="100" dirty="0">
                <a:solidFill>
                  <a:srgbClr val="C0000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top</a:t>
            </a:r>
            <a:r>
              <a:rPr lang="en-US" sz="24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selling size </a:t>
            </a:r>
            <a:r>
              <a:rPr lang="en-US" sz="2400" b="1" kern="100" dirty="0">
                <a:solidFill>
                  <a:schemeClr val="accent2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however it costs.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B9BF965-3C0D-93F3-E2A8-BF7AA29FD9AC}"/>
              </a:ext>
            </a:extLst>
          </p:cNvPr>
          <p:cNvGrpSpPr/>
          <p:nvPr/>
        </p:nvGrpSpPr>
        <p:grpSpPr>
          <a:xfrm>
            <a:off x="163634" y="909508"/>
            <a:ext cx="11376722" cy="5843130"/>
            <a:chOff x="163634" y="909508"/>
            <a:chExt cx="11376722" cy="584313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765751B-F880-46BF-61BB-0147BDFFABD1}"/>
                </a:ext>
              </a:extLst>
            </p:cNvPr>
            <p:cNvGrpSpPr/>
            <p:nvPr/>
          </p:nvGrpSpPr>
          <p:grpSpPr>
            <a:xfrm>
              <a:off x="489728" y="1249714"/>
              <a:ext cx="5501894" cy="2706095"/>
              <a:chOff x="338074" y="1665214"/>
              <a:chExt cx="5501894" cy="2706095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519E5C4E-365C-2330-DEE9-81080507E8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8074" y="1665214"/>
                <a:ext cx="5501894" cy="2706095"/>
              </a:xfrm>
              <a:prstGeom prst="rect">
                <a:avLst/>
              </a:prstGeom>
            </p:spPr>
          </p:pic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72BFECA-DC9E-7115-469E-8BCDA1AE3D97}"/>
                  </a:ext>
                </a:extLst>
              </p:cNvPr>
              <p:cNvSpPr/>
              <p:nvPr/>
            </p:nvSpPr>
            <p:spPr>
              <a:xfrm>
                <a:off x="720784" y="2092701"/>
                <a:ext cx="930569" cy="830996"/>
              </a:xfrm>
              <a:prstGeom prst="ellipse">
                <a:avLst/>
              </a:prstGeom>
              <a:noFill/>
              <a:ln w="762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484A81B-896E-9512-EE4B-594E669BC196}"/>
                </a:ext>
              </a:extLst>
            </p:cNvPr>
            <p:cNvGrpSpPr/>
            <p:nvPr/>
          </p:nvGrpSpPr>
          <p:grpSpPr>
            <a:xfrm>
              <a:off x="6083062" y="1249714"/>
              <a:ext cx="5457293" cy="2706095"/>
              <a:chOff x="6178042" y="1261038"/>
              <a:chExt cx="5457293" cy="2706095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AAD1547E-3475-E5F8-CDE7-F1AB3B7126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78042" y="1261038"/>
                <a:ext cx="5457293" cy="2706095"/>
              </a:xfrm>
              <a:prstGeom prst="rect">
                <a:avLst/>
              </a:prstGeom>
            </p:spPr>
          </p:pic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EC7D202-8639-2F5E-934D-F227EFD899E5}"/>
                  </a:ext>
                </a:extLst>
              </p:cNvPr>
              <p:cNvSpPr/>
              <p:nvPr/>
            </p:nvSpPr>
            <p:spPr>
              <a:xfrm>
                <a:off x="6551035" y="2198587"/>
                <a:ext cx="930569" cy="830996"/>
              </a:xfrm>
              <a:prstGeom prst="ellipse">
                <a:avLst/>
              </a:prstGeom>
              <a:noFill/>
              <a:ln w="762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24A91E0-1E13-381D-E09F-F4437FBEC492}"/>
                </a:ext>
              </a:extLst>
            </p:cNvPr>
            <p:cNvGrpSpPr/>
            <p:nvPr/>
          </p:nvGrpSpPr>
          <p:grpSpPr>
            <a:xfrm>
              <a:off x="489728" y="4061170"/>
              <a:ext cx="5501894" cy="2691468"/>
              <a:chOff x="489728" y="4061170"/>
              <a:chExt cx="5501894" cy="2691468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87758D97-F5CC-FA9A-A969-EA6C252F93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9728" y="4061170"/>
                <a:ext cx="5501894" cy="2691468"/>
              </a:xfrm>
              <a:prstGeom prst="rect">
                <a:avLst/>
              </a:prstGeom>
            </p:spPr>
          </p:pic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72F2BD0-F2F6-CDBB-B90B-E5707187B7BC}"/>
                  </a:ext>
                </a:extLst>
              </p:cNvPr>
              <p:cNvSpPr/>
              <p:nvPr/>
            </p:nvSpPr>
            <p:spPr>
              <a:xfrm>
                <a:off x="872437" y="4627439"/>
                <a:ext cx="930569" cy="830996"/>
              </a:xfrm>
              <a:prstGeom prst="ellipse">
                <a:avLst/>
              </a:prstGeom>
              <a:noFill/>
              <a:ln w="762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E526E97-2CD8-AFE4-243A-7829F9293D5B}"/>
                </a:ext>
              </a:extLst>
            </p:cNvPr>
            <p:cNvGrpSpPr/>
            <p:nvPr/>
          </p:nvGrpSpPr>
          <p:grpSpPr>
            <a:xfrm>
              <a:off x="6083063" y="4041809"/>
              <a:ext cx="5457293" cy="2706095"/>
              <a:chOff x="6187443" y="3978228"/>
              <a:chExt cx="5501892" cy="2765897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7FB4B24B-8C94-2EE4-F333-95685486E1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87443" y="3978228"/>
                <a:ext cx="5501892" cy="2765897"/>
              </a:xfrm>
              <a:prstGeom prst="rect">
                <a:avLst/>
              </a:prstGeom>
            </p:spPr>
          </p:pic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8AF8EDD-93B9-51ED-4A1F-B1C37D571268}"/>
                  </a:ext>
                </a:extLst>
              </p:cNvPr>
              <p:cNvSpPr/>
              <p:nvPr/>
            </p:nvSpPr>
            <p:spPr>
              <a:xfrm>
                <a:off x="6551035" y="5055718"/>
                <a:ext cx="930569" cy="830996"/>
              </a:xfrm>
              <a:prstGeom prst="ellipse">
                <a:avLst/>
              </a:prstGeom>
              <a:noFill/>
              <a:ln w="762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969A680-F412-84D2-B5C8-84759C639D9F}"/>
                </a:ext>
              </a:extLst>
            </p:cNvPr>
            <p:cNvSpPr/>
            <p:nvPr/>
          </p:nvSpPr>
          <p:spPr>
            <a:xfrm>
              <a:off x="10329803" y="1986936"/>
              <a:ext cx="930569" cy="521261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2C12DD-4E26-3563-4BB8-5C75754E8924}"/>
                </a:ext>
              </a:extLst>
            </p:cNvPr>
            <p:cNvSpPr/>
            <p:nvPr/>
          </p:nvSpPr>
          <p:spPr>
            <a:xfrm>
              <a:off x="10261169" y="5409349"/>
              <a:ext cx="930569" cy="521261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DBFE8D8-E5CD-82D6-61D8-7131C4F1F9EA}"/>
                </a:ext>
              </a:extLst>
            </p:cNvPr>
            <p:cNvSpPr/>
            <p:nvPr/>
          </p:nvSpPr>
          <p:spPr>
            <a:xfrm>
              <a:off x="4665559" y="5098179"/>
              <a:ext cx="930569" cy="521261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C781045-FDDA-EB1B-2A11-EC6E48EDD36E}"/>
                </a:ext>
              </a:extLst>
            </p:cNvPr>
            <p:cNvSpPr/>
            <p:nvPr/>
          </p:nvSpPr>
          <p:spPr>
            <a:xfrm>
              <a:off x="4560137" y="2386586"/>
              <a:ext cx="1242942" cy="37155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4A787EB-CF47-9934-52F8-86A0B36BC192}"/>
                </a:ext>
              </a:extLst>
            </p:cNvPr>
            <p:cNvSpPr/>
            <p:nvPr/>
          </p:nvSpPr>
          <p:spPr>
            <a:xfrm>
              <a:off x="163634" y="909508"/>
              <a:ext cx="1665841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2019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B0AAA97-801B-324E-B347-9874372E4D53}"/>
                </a:ext>
              </a:extLst>
            </p:cNvPr>
            <p:cNvSpPr/>
            <p:nvPr/>
          </p:nvSpPr>
          <p:spPr>
            <a:xfrm>
              <a:off x="202654" y="3775878"/>
              <a:ext cx="1665841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2021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3141FA7-79C0-F6FC-6C2E-873BEC22C958}"/>
                </a:ext>
              </a:extLst>
            </p:cNvPr>
            <p:cNvSpPr/>
            <p:nvPr/>
          </p:nvSpPr>
          <p:spPr>
            <a:xfrm>
              <a:off x="5772177" y="945104"/>
              <a:ext cx="1665841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2020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313BDA9-E950-63F4-2AAC-FCB7B857CDD9}"/>
                </a:ext>
              </a:extLst>
            </p:cNvPr>
            <p:cNvSpPr/>
            <p:nvPr/>
          </p:nvSpPr>
          <p:spPr>
            <a:xfrm>
              <a:off x="5700893" y="3775878"/>
              <a:ext cx="1665841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2022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1D86385-45AC-E7F3-33F5-DD49604BAA4A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76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5F5F9-4D5E-7AAA-680A-9D35E331E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hadow of a leaf on a white wall&#10;&#10;AI-generated content may be incorrect.">
            <a:extLst>
              <a:ext uri="{FF2B5EF4-FFF2-40B4-BE49-F238E27FC236}">
                <a16:creationId xmlns:a16="http://schemas.microsoft.com/office/drawing/2014/main" id="{836967C5-0C26-97B0-8094-0D0621D5E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796A6A-E3C3-A47D-42E9-62BC25CACCA2}"/>
              </a:ext>
            </a:extLst>
          </p:cNvPr>
          <p:cNvSpPr txBox="1"/>
          <p:nvPr/>
        </p:nvSpPr>
        <p:spPr>
          <a:xfrm>
            <a:off x="643471" y="689176"/>
            <a:ext cx="4265413" cy="1249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>
              <a:defRPr sz="5400" b="1">
                <a:latin typeface="Times New Roman" panose="02020603050405020304" pitchFamily="18" charset="0"/>
                <a:ea typeface="Arial" panose="020B0604020202020204" pitchFamily="34" charset="0"/>
              </a:defRPr>
            </a:lvl1pPr>
          </a:lstStyle>
          <a:p>
            <a:r>
              <a:rPr lang="en-US" sz="7200" dirty="0">
                <a:solidFill>
                  <a:schemeClr val="accent6">
                    <a:lumMod val="50000"/>
                  </a:schemeClr>
                </a:solidFill>
              </a:rPr>
              <a:t>Purpose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72F54C-7322-C8D4-C3B9-1773364C08AC}"/>
              </a:ext>
            </a:extLst>
          </p:cNvPr>
          <p:cNvSpPr txBox="1"/>
          <p:nvPr/>
        </p:nvSpPr>
        <p:spPr>
          <a:xfrm>
            <a:off x="1460725" y="2804324"/>
            <a:ext cx="9270550" cy="12493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>
            <a:defPPr>
              <a:defRPr lang="en-US"/>
            </a:defPPr>
            <a:lvl1pPr>
              <a:defRPr sz="5400" b="1">
                <a:latin typeface="Times New Roman" panose="02020603050405020304" pitchFamily="18" charset="0"/>
                <a:ea typeface="Arial" panose="020B0604020202020204" pitchFamily="34" charset="0"/>
              </a:defRPr>
            </a:lvl1pPr>
          </a:lstStyle>
          <a:p>
            <a:r>
              <a:rPr lang="en-US" sz="6600" dirty="0">
                <a:solidFill>
                  <a:schemeClr val="accent6">
                    <a:lumMod val="50000"/>
                  </a:schemeClr>
                </a:solidFill>
              </a:rPr>
              <a:t>To Know the </a:t>
            </a:r>
            <a:r>
              <a:rPr lang="en-US" sz="6600" dirty="0">
                <a:solidFill>
                  <a:srgbClr val="FF0000"/>
                </a:solidFill>
              </a:rPr>
              <a:t>total sales </a:t>
            </a:r>
            <a:r>
              <a:rPr lang="en-US" sz="6600" dirty="0">
                <a:solidFill>
                  <a:schemeClr val="accent6">
                    <a:lumMod val="50000"/>
                  </a:schemeClr>
                </a:solidFill>
              </a:rPr>
              <a:t>was </a:t>
            </a:r>
            <a:r>
              <a:rPr lang="en-US" sz="6600" u="sng" dirty="0">
                <a:solidFill>
                  <a:schemeClr val="accent6">
                    <a:lumMod val="50000"/>
                  </a:schemeClr>
                </a:solidFill>
              </a:rPr>
              <a:t>decreasing</a:t>
            </a:r>
            <a:r>
              <a:rPr lang="en-US" sz="6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600" dirty="0">
                <a:solidFill>
                  <a:srgbClr val="FF0000"/>
                </a:solidFill>
              </a:rPr>
              <a:t>or</a:t>
            </a:r>
            <a:r>
              <a:rPr lang="en-US" sz="6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600" u="sng" dirty="0">
                <a:solidFill>
                  <a:schemeClr val="accent6">
                    <a:lumMod val="50000"/>
                  </a:schemeClr>
                </a:solidFill>
              </a:rPr>
              <a:t>increasing</a:t>
            </a:r>
            <a:r>
              <a:rPr lang="en-US" sz="6600" dirty="0">
                <a:solidFill>
                  <a:schemeClr val="accent6">
                    <a:lumMod val="50000"/>
                  </a:schemeClr>
                </a:solidFill>
              </a:rPr>
              <a:t> during years from </a:t>
            </a:r>
            <a:r>
              <a:rPr lang="en-US" sz="6600" dirty="0">
                <a:solidFill>
                  <a:srgbClr val="FF0000"/>
                </a:solidFill>
              </a:rPr>
              <a:t>2019</a:t>
            </a:r>
            <a:r>
              <a:rPr lang="en-US" sz="6600" dirty="0">
                <a:solidFill>
                  <a:schemeClr val="accent6">
                    <a:lumMod val="50000"/>
                  </a:schemeClr>
                </a:solidFill>
              </a:rPr>
              <a:t> to </a:t>
            </a:r>
            <a:r>
              <a:rPr lang="en-US" sz="6600" dirty="0">
                <a:solidFill>
                  <a:srgbClr val="FF0000"/>
                </a:solidFill>
              </a:rPr>
              <a:t>2022.</a:t>
            </a:r>
          </a:p>
        </p:txBody>
      </p:sp>
      <p:pic>
        <p:nvPicPr>
          <p:cNvPr id="6" name="Picture 5" descr="A yellow crosshairs on a black background&#10;&#10;AI-generated content may be incorrect.">
            <a:extLst>
              <a:ext uri="{FF2B5EF4-FFF2-40B4-BE49-F238E27FC236}">
                <a16:creationId xmlns:a16="http://schemas.microsoft.com/office/drawing/2014/main" id="{81E06DE7-70A1-0B47-6F48-719B3265B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118" y="1084702"/>
            <a:ext cx="634921" cy="6349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CC1ADC-2D86-A17D-0365-2B4A6D89BF3A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1188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D7AEA-B6DE-87BD-54AF-65C04453D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A shadow of a leaf on a white wall&#10;&#10;AI-generated content may be incorrect.">
            <a:extLst>
              <a:ext uri="{FF2B5EF4-FFF2-40B4-BE49-F238E27FC236}">
                <a16:creationId xmlns:a16="http://schemas.microsoft.com/office/drawing/2014/main" id="{87F68103-482C-615F-409A-AAD3DF9AC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92C500-7B85-42E0-3820-7773F1C6AFAD}"/>
              </a:ext>
            </a:extLst>
          </p:cNvPr>
          <p:cNvSpPr/>
          <p:nvPr/>
        </p:nvSpPr>
        <p:spPr>
          <a:xfrm>
            <a:off x="-91441" y="54864"/>
            <a:ext cx="158495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Slide 4-3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10F421-8D43-E164-652B-B02C25848C51}"/>
              </a:ext>
            </a:extLst>
          </p:cNvPr>
          <p:cNvSpPr txBox="1"/>
          <p:nvPr/>
        </p:nvSpPr>
        <p:spPr>
          <a:xfrm>
            <a:off x="512064" y="2752487"/>
            <a:ext cx="11050282" cy="3836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800" b="1" kern="1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By comparison </a:t>
            </a:r>
          </a:p>
          <a:p>
            <a:pPr>
              <a:spcAft>
                <a:spcPts val="400"/>
              </a:spcAft>
            </a:pPr>
            <a:r>
              <a:rPr lang="en-US" sz="2800" b="1" kern="1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between</a:t>
            </a:r>
            <a:r>
              <a:rPr lang="en-US" sz="2800" b="1" kern="10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Size &amp;  Unit Price:</a:t>
            </a:r>
          </a:p>
          <a:p>
            <a:pPr algn="ctr">
              <a:spcAft>
                <a:spcPts val="400"/>
              </a:spcAft>
            </a:pPr>
            <a:endParaRPr lang="en-US" sz="2800" b="1" kern="1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400"/>
              </a:spcAft>
            </a:pPr>
            <a:r>
              <a:rPr lang="en-US" sz="28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We can </a:t>
            </a:r>
            <a:r>
              <a:rPr lang="en-US" sz="2800" b="1" kern="1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conclude</a:t>
            </a:r>
            <a:r>
              <a:rPr lang="en-US" sz="28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that it is </a:t>
            </a:r>
            <a:r>
              <a:rPr lang="en-US" sz="2800" b="1" kern="100" dirty="0">
                <a:solidFill>
                  <a:srgbClr val="C0000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price-insensitive.</a:t>
            </a:r>
            <a:endParaRPr lang="en-US" sz="1400" kern="100" dirty="0">
              <a:solidFill>
                <a:srgbClr val="C00000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marR="0" algn="l" rtl="0">
              <a:spcAft>
                <a:spcPts val="400"/>
              </a:spcAft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marR="0" indent="-342900" algn="l" rtl="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"The 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400"/>
              </a:spcAft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customers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purchase the largest size no matter how much it costs."</a:t>
            </a:r>
            <a:endParaRPr lang="en-US" sz="28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400"/>
              </a:spcAft>
            </a:pPr>
            <a:endParaRPr lang="en-US" sz="2800" b="1" kern="100" dirty="0">
              <a:solidFill>
                <a:schemeClr val="accent2"/>
              </a:solid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BD46785-A8E6-E267-2984-60C3E194CCAC}"/>
              </a:ext>
            </a:extLst>
          </p:cNvPr>
          <p:cNvGrpSpPr/>
          <p:nvPr/>
        </p:nvGrpSpPr>
        <p:grpSpPr>
          <a:xfrm>
            <a:off x="5133474" y="255524"/>
            <a:ext cx="6455021" cy="3315325"/>
            <a:chOff x="163634" y="909508"/>
            <a:chExt cx="11376722" cy="584313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D3CBCFF-1C44-9E7B-38A5-23EF420D178D}"/>
                </a:ext>
              </a:extLst>
            </p:cNvPr>
            <p:cNvGrpSpPr/>
            <p:nvPr/>
          </p:nvGrpSpPr>
          <p:grpSpPr>
            <a:xfrm>
              <a:off x="489728" y="1249714"/>
              <a:ext cx="5501894" cy="2706095"/>
              <a:chOff x="338074" y="1665214"/>
              <a:chExt cx="5501894" cy="2706095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DC52B94D-D81C-8A71-C75D-D0E995D467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70000"/>
              </a:blip>
              <a:stretch>
                <a:fillRect/>
              </a:stretch>
            </p:blipFill>
            <p:spPr>
              <a:xfrm>
                <a:off x="338074" y="1665214"/>
                <a:ext cx="5501894" cy="2706095"/>
              </a:xfrm>
              <a:prstGeom prst="rect">
                <a:avLst/>
              </a:prstGeom>
            </p:spPr>
          </p:pic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858C314-4106-B3F0-079A-5F54270EDB07}"/>
                  </a:ext>
                </a:extLst>
              </p:cNvPr>
              <p:cNvSpPr/>
              <p:nvPr/>
            </p:nvSpPr>
            <p:spPr>
              <a:xfrm>
                <a:off x="720784" y="2092701"/>
                <a:ext cx="930569" cy="830996"/>
              </a:xfrm>
              <a:prstGeom prst="ellipse">
                <a:avLst/>
              </a:prstGeom>
              <a:noFill/>
              <a:ln w="762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D291C6-3354-FF5E-3BB4-FE0439BEA40D}"/>
                </a:ext>
              </a:extLst>
            </p:cNvPr>
            <p:cNvGrpSpPr/>
            <p:nvPr/>
          </p:nvGrpSpPr>
          <p:grpSpPr>
            <a:xfrm>
              <a:off x="6083062" y="1249714"/>
              <a:ext cx="5457293" cy="2706095"/>
              <a:chOff x="6178042" y="1261038"/>
              <a:chExt cx="5457293" cy="2706095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4C33AABE-16BD-C5B6-9A95-BEA8645BFA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70000"/>
              </a:blip>
              <a:stretch>
                <a:fillRect/>
              </a:stretch>
            </p:blipFill>
            <p:spPr>
              <a:xfrm>
                <a:off x="6178042" y="1261038"/>
                <a:ext cx="5457293" cy="2706095"/>
              </a:xfrm>
              <a:prstGeom prst="rect">
                <a:avLst/>
              </a:prstGeom>
            </p:spPr>
          </p:pic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A59E2F53-B57A-5820-F17E-BEAF03101D99}"/>
                  </a:ext>
                </a:extLst>
              </p:cNvPr>
              <p:cNvSpPr/>
              <p:nvPr/>
            </p:nvSpPr>
            <p:spPr>
              <a:xfrm>
                <a:off x="6551035" y="2198587"/>
                <a:ext cx="930569" cy="830996"/>
              </a:xfrm>
              <a:prstGeom prst="ellipse">
                <a:avLst/>
              </a:prstGeom>
              <a:noFill/>
              <a:ln w="762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0184FE-4BBC-4C8C-2A24-B43ED441E47A}"/>
                </a:ext>
              </a:extLst>
            </p:cNvPr>
            <p:cNvGrpSpPr/>
            <p:nvPr/>
          </p:nvGrpSpPr>
          <p:grpSpPr>
            <a:xfrm>
              <a:off x="489728" y="4061170"/>
              <a:ext cx="5501894" cy="2691468"/>
              <a:chOff x="489728" y="4061170"/>
              <a:chExt cx="5501894" cy="2691468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0868149E-CCE1-BFC2-BC0F-7F1F5C97A0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70000"/>
              </a:blip>
              <a:stretch>
                <a:fillRect/>
              </a:stretch>
            </p:blipFill>
            <p:spPr>
              <a:xfrm>
                <a:off x="489728" y="4061170"/>
                <a:ext cx="5501894" cy="2691468"/>
              </a:xfrm>
              <a:prstGeom prst="rect">
                <a:avLst/>
              </a:prstGeom>
            </p:spPr>
          </p:pic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125C5001-3A41-BC81-451F-630B9FFA9134}"/>
                  </a:ext>
                </a:extLst>
              </p:cNvPr>
              <p:cNvSpPr/>
              <p:nvPr/>
            </p:nvSpPr>
            <p:spPr>
              <a:xfrm>
                <a:off x="872437" y="4627439"/>
                <a:ext cx="930569" cy="830996"/>
              </a:xfrm>
              <a:prstGeom prst="ellipse">
                <a:avLst/>
              </a:prstGeom>
              <a:noFill/>
              <a:ln w="762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9212367-7A67-51CF-85E2-0754E94090F4}"/>
                </a:ext>
              </a:extLst>
            </p:cNvPr>
            <p:cNvGrpSpPr/>
            <p:nvPr/>
          </p:nvGrpSpPr>
          <p:grpSpPr>
            <a:xfrm>
              <a:off x="6083063" y="4041809"/>
              <a:ext cx="5457293" cy="2706095"/>
              <a:chOff x="6187443" y="3978228"/>
              <a:chExt cx="5501892" cy="2765897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E73B3BE2-3A10-36A8-9F3E-EBB1B67843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70000"/>
              </a:blip>
              <a:stretch>
                <a:fillRect/>
              </a:stretch>
            </p:blipFill>
            <p:spPr>
              <a:xfrm>
                <a:off x="6187443" y="3978228"/>
                <a:ext cx="5501892" cy="2765897"/>
              </a:xfrm>
              <a:prstGeom prst="rect">
                <a:avLst/>
              </a:prstGeom>
            </p:spPr>
          </p:pic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C5C0CFFC-91F3-FC6A-7B30-95CF2D88BD2B}"/>
                  </a:ext>
                </a:extLst>
              </p:cNvPr>
              <p:cNvSpPr/>
              <p:nvPr/>
            </p:nvSpPr>
            <p:spPr>
              <a:xfrm>
                <a:off x="6551035" y="5055718"/>
                <a:ext cx="930569" cy="830996"/>
              </a:xfrm>
              <a:prstGeom prst="ellipse">
                <a:avLst/>
              </a:prstGeom>
              <a:noFill/>
              <a:ln w="762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3BB0C9E-A23C-D463-C41B-AD46CA9E1024}"/>
                </a:ext>
              </a:extLst>
            </p:cNvPr>
            <p:cNvSpPr/>
            <p:nvPr/>
          </p:nvSpPr>
          <p:spPr>
            <a:xfrm>
              <a:off x="10329803" y="1986936"/>
              <a:ext cx="930569" cy="521261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00C4645-8E6A-207A-96E8-FBEE6478A0C1}"/>
                </a:ext>
              </a:extLst>
            </p:cNvPr>
            <p:cNvSpPr/>
            <p:nvPr/>
          </p:nvSpPr>
          <p:spPr>
            <a:xfrm>
              <a:off x="10261169" y="5409349"/>
              <a:ext cx="930569" cy="521261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243D6FC-C4EE-746E-0A81-6FCD93A8BD82}"/>
                </a:ext>
              </a:extLst>
            </p:cNvPr>
            <p:cNvSpPr/>
            <p:nvPr/>
          </p:nvSpPr>
          <p:spPr>
            <a:xfrm>
              <a:off x="4665559" y="5098179"/>
              <a:ext cx="930569" cy="521261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2602BCC-631A-FED4-9DA2-E73A6A0A23F9}"/>
                </a:ext>
              </a:extLst>
            </p:cNvPr>
            <p:cNvSpPr/>
            <p:nvPr/>
          </p:nvSpPr>
          <p:spPr>
            <a:xfrm>
              <a:off x="4560137" y="2386586"/>
              <a:ext cx="1242942" cy="37155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B7C715-F68D-50D9-826F-1C88175BDAE1}"/>
                </a:ext>
              </a:extLst>
            </p:cNvPr>
            <p:cNvSpPr/>
            <p:nvPr/>
          </p:nvSpPr>
          <p:spPr>
            <a:xfrm>
              <a:off x="163634" y="909508"/>
              <a:ext cx="1665840" cy="78255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2019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3CB08C6-870C-E524-8847-EB668D1AA82A}"/>
                </a:ext>
              </a:extLst>
            </p:cNvPr>
            <p:cNvSpPr/>
            <p:nvPr/>
          </p:nvSpPr>
          <p:spPr>
            <a:xfrm>
              <a:off x="202654" y="3775878"/>
              <a:ext cx="1665840" cy="78255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2021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67F1314-A318-6C01-B9A8-195786E61D64}"/>
                </a:ext>
              </a:extLst>
            </p:cNvPr>
            <p:cNvSpPr/>
            <p:nvPr/>
          </p:nvSpPr>
          <p:spPr>
            <a:xfrm>
              <a:off x="5772176" y="945104"/>
              <a:ext cx="1665840" cy="78255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2020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D472A2F-CDFA-A2CD-BD94-3567B0E873D3}"/>
                </a:ext>
              </a:extLst>
            </p:cNvPr>
            <p:cNvSpPr/>
            <p:nvPr/>
          </p:nvSpPr>
          <p:spPr>
            <a:xfrm>
              <a:off x="5700892" y="3775878"/>
              <a:ext cx="1665840" cy="78255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2022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4DAC4B2-666A-AAE9-122B-25D6BE71C5AD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3699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8FBE6-F42B-839A-D9CA-A9A3CAC1D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hadow of a leaf on a white wall&#10;&#10;AI-generated content may be incorrect.">
            <a:extLst>
              <a:ext uri="{FF2B5EF4-FFF2-40B4-BE49-F238E27FC236}">
                <a16:creationId xmlns:a16="http://schemas.microsoft.com/office/drawing/2014/main" id="{79C3F11C-24D5-9CA5-C359-856E3AFFA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5AE6F1-C3B0-B452-C962-7FCDB3532757}"/>
              </a:ext>
            </a:extLst>
          </p:cNvPr>
          <p:cNvSpPr txBox="1"/>
          <p:nvPr/>
        </p:nvSpPr>
        <p:spPr>
          <a:xfrm>
            <a:off x="643471" y="689176"/>
            <a:ext cx="5452529" cy="2438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>
              <a:defRPr sz="5400" b="1">
                <a:latin typeface="Times New Roman" panose="02020603050405020304" pitchFamily="18" charset="0"/>
                <a:ea typeface="Arial" panose="020B0604020202020204" pitchFamily="34" charset="0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Toal Sales &amp; Time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accent3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STORE OF COFFE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2019 – 2022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749F699B-3BA4-B047-BEA2-DB3057181C6D}"/>
              </a:ext>
            </a:extLst>
          </p:cNvPr>
          <p:cNvSpPr txBox="1"/>
          <p:nvPr/>
        </p:nvSpPr>
        <p:spPr>
          <a:xfrm>
            <a:off x="3369735" y="3428999"/>
            <a:ext cx="386693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400" b="1" kern="12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600" dirty="0">
                <a:solidFill>
                  <a:schemeClr val="accent6">
                    <a:lumMod val="50000"/>
                  </a:schemeClr>
                </a:solidFill>
              </a:rPr>
              <a:t>Slide 5</a:t>
            </a:r>
          </a:p>
        </p:txBody>
      </p:sp>
      <p:pic>
        <p:nvPicPr>
          <p:cNvPr id="2" name="Picture 1" descr="A white board with a pie chart and graph&#10;&#10;AI-generated content may be incorrect.">
            <a:extLst>
              <a:ext uri="{FF2B5EF4-FFF2-40B4-BE49-F238E27FC236}">
                <a16:creationId xmlns:a16="http://schemas.microsoft.com/office/drawing/2014/main" id="{650C8F40-9E8C-BBE2-F4BE-44FA27465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073" y="1532264"/>
            <a:ext cx="3753853" cy="37934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82537F-ABE9-8936-969F-2BC0A09B7356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1230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hadow of a leaf on a white wall&#10;&#10;AI-generated content may be incorrect.">
            <a:extLst>
              <a:ext uri="{FF2B5EF4-FFF2-40B4-BE49-F238E27FC236}">
                <a16:creationId xmlns:a16="http://schemas.microsoft.com/office/drawing/2014/main" id="{CE5F12E5-FA03-BF9E-8915-27D38939F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0EFF431-B3B0-3ED3-F88D-3E68447495D1}"/>
              </a:ext>
            </a:extLst>
          </p:cNvPr>
          <p:cNvSpPr/>
          <p:nvPr/>
        </p:nvSpPr>
        <p:spPr>
          <a:xfrm>
            <a:off x="-91440" y="54864"/>
            <a:ext cx="128016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Slide 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90EB0C-50A7-AB24-E83B-A084FE6A0860}"/>
              </a:ext>
            </a:extLst>
          </p:cNvPr>
          <p:cNvSpPr txBox="1"/>
          <p:nvPr/>
        </p:nvSpPr>
        <p:spPr>
          <a:xfrm>
            <a:off x="508521" y="4500199"/>
            <a:ext cx="10786872" cy="2254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400"/>
              </a:spcAft>
              <a:buFont typeface="+mj-lt"/>
              <a:buAutoNum type="arabicPeriod"/>
            </a:pPr>
            <a:r>
              <a:rPr lang="en-US" sz="24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The </a:t>
            </a:r>
            <a:r>
              <a:rPr lang="en-US" sz="2400" b="1" kern="1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most sales </a:t>
            </a:r>
            <a:r>
              <a:rPr lang="en-US" sz="24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were achieved </a:t>
            </a:r>
            <a:r>
              <a:rPr lang="en-US" sz="2400" b="1" u="sng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in</a:t>
            </a:r>
            <a:r>
              <a:rPr lang="en-US" sz="24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the </a:t>
            </a:r>
            <a:r>
              <a:rPr lang="en-US" sz="2400" b="1" kern="1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first half </a:t>
            </a:r>
            <a:r>
              <a:rPr lang="en-US" sz="24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of the year in 2019, 2020, and 2022, &amp; also 2021 has high sales. </a:t>
            </a:r>
          </a:p>
          <a:p>
            <a:pPr marL="457200" indent="-457200">
              <a:spcAft>
                <a:spcPts val="400"/>
              </a:spcAft>
              <a:buFont typeface="+mj-lt"/>
              <a:buAutoNum type="arabicPeriod"/>
            </a:pPr>
            <a:r>
              <a:rPr lang="en-US" sz="24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We </a:t>
            </a:r>
            <a:r>
              <a:rPr lang="en-US" sz="2400" b="1" u="sng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noticed</a:t>
            </a:r>
            <a:r>
              <a:rPr lang="en-US" sz="24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that the </a:t>
            </a:r>
            <a:r>
              <a:rPr lang="en-US" sz="2400" b="1" kern="1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no. months </a:t>
            </a:r>
            <a:r>
              <a:rPr lang="en-US" sz="24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that </a:t>
            </a:r>
            <a:r>
              <a:rPr lang="en-US" sz="2400" b="1" kern="1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sales decreased </a:t>
            </a:r>
            <a:r>
              <a:rPr lang="en-US" sz="24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was in  </a:t>
            </a:r>
            <a:r>
              <a:rPr lang="en-US" sz="2400" b="1" kern="1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increasing</a:t>
            </a:r>
            <a:r>
              <a:rPr lang="en-US" sz="2400" b="1" kern="1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year after year</a:t>
            </a:r>
            <a:r>
              <a:rPr lang="en-US" sz="24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and that is as </a:t>
            </a:r>
            <a:r>
              <a:rPr lang="en-US" sz="2400" b="1" kern="1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shown started in 2020.</a:t>
            </a:r>
          </a:p>
          <a:p>
            <a:pPr>
              <a:spcAft>
                <a:spcPts val="400"/>
              </a:spcAft>
            </a:pPr>
            <a:r>
              <a:rPr lang="en-US" sz="24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Till we see that the </a:t>
            </a:r>
            <a:r>
              <a:rPr lang="en-US" sz="2400" b="1" u="sng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sales exactly decreased at the end, year after year till 2022</a:t>
            </a:r>
            <a:r>
              <a:rPr lang="en-US" sz="24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400"/>
              </a:spcAft>
            </a:pPr>
            <a:endParaRPr lang="en-US" sz="1050" b="1" kern="1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D2958B-0CD5-E289-2689-A64E50EF777C}"/>
              </a:ext>
            </a:extLst>
          </p:cNvPr>
          <p:cNvSpPr txBox="1"/>
          <p:nvPr/>
        </p:nvSpPr>
        <p:spPr>
          <a:xfrm>
            <a:off x="2980944" y="3244334"/>
            <a:ext cx="6144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0911AC-F691-C130-A2E3-B1444E838556}"/>
              </a:ext>
            </a:extLst>
          </p:cNvPr>
          <p:cNvSpPr/>
          <p:nvPr/>
        </p:nvSpPr>
        <p:spPr>
          <a:xfrm>
            <a:off x="10094976" y="0"/>
            <a:ext cx="158496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449F5E-9A66-0D72-821C-9B06B95A6E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32" t="2505" r="32" b="-2505"/>
          <a:stretch>
            <a:fillRect/>
          </a:stretch>
        </p:blipFill>
        <p:spPr>
          <a:xfrm>
            <a:off x="508521" y="671282"/>
            <a:ext cx="10901896" cy="385224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7E7A2D9-EDDF-7008-422E-6F840AFC148A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7776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F73A0-C1F6-E23D-E3AF-E1844230B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hadow of a leaf on a white wall&#10;&#10;AI-generated content may be incorrect.">
            <a:extLst>
              <a:ext uri="{FF2B5EF4-FFF2-40B4-BE49-F238E27FC236}">
                <a16:creationId xmlns:a16="http://schemas.microsoft.com/office/drawing/2014/main" id="{080C5512-9F26-1077-8E8C-8BD005593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FDEF09-B1C9-3855-484C-60CCF2636C78}"/>
              </a:ext>
            </a:extLst>
          </p:cNvPr>
          <p:cNvSpPr txBox="1"/>
          <p:nvPr/>
        </p:nvSpPr>
        <p:spPr>
          <a:xfrm>
            <a:off x="643471" y="689176"/>
            <a:ext cx="5452529" cy="2438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>
              <a:defRPr sz="5400" b="1">
                <a:latin typeface="Times New Roman" panose="02020603050405020304" pitchFamily="18" charset="0"/>
                <a:ea typeface="Arial" panose="020B0604020202020204" pitchFamily="34" charset="0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Total Sales &amp; Time 2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accent3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STORE OF COFFE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2019 – 2022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65F33723-ACA9-7097-535F-F2946278CCC1}"/>
              </a:ext>
            </a:extLst>
          </p:cNvPr>
          <p:cNvSpPr txBox="1"/>
          <p:nvPr/>
        </p:nvSpPr>
        <p:spPr>
          <a:xfrm>
            <a:off x="3369735" y="3428999"/>
            <a:ext cx="39892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400" b="1" kern="12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600" dirty="0">
                <a:solidFill>
                  <a:schemeClr val="accent6">
                    <a:lumMod val="50000"/>
                  </a:schemeClr>
                </a:solidFill>
              </a:rPr>
              <a:t>Slide 6</a:t>
            </a:r>
          </a:p>
        </p:txBody>
      </p:sp>
      <p:pic>
        <p:nvPicPr>
          <p:cNvPr id="2" name="Picture 1" descr="A white board with a pie chart and graph&#10;&#10;AI-generated content may be incorrect.">
            <a:extLst>
              <a:ext uri="{FF2B5EF4-FFF2-40B4-BE49-F238E27FC236}">
                <a16:creationId xmlns:a16="http://schemas.microsoft.com/office/drawing/2014/main" id="{692A4316-68B6-FA08-17B6-305BF80D0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073" y="1532264"/>
            <a:ext cx="3753853" cy="37934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2A156B-9CBF-8A25-DDDD-0CAB80202B25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7256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705C6-5191-25A2-37E6-ABF3976A2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hadow of a leaf on a white wall&#10;&#10;AI-generated content may be incorrect.">
            <a:extLst>
              <a:ext uri="{FF2B5EF4-FFF2-40B4-BE49-F238E27FC236}">
                <a16:creationId xmlns:a16="http://schemas.microsoft.com/office/drawing/2014/main" id="{90FF680C-E098-E6B6-AEE5-0E75046DE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5730E0B-597C-776D-197F-F3650F3C132B}"/>
              </a:ext>
            </a:extLst>
          </p:cNvPr>
          <p:cNvSpPr/>
          <p:nvPr/>
        </p:nvSpPr>
        <p:spPr>
          <a:xfrm>
            <a:off x="-91440" y="54864"/>
            <a:ext cx="128016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280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Slide 6</a:t>
            </a:r>
            <a:endParaRPr lang="en-US" sz="2800" dirty="0">
              <a:solidFill>
                <a:schemeClr val="bg1"/>
              </a:solidFill>
              <a:highlight>
                <a:srgbClr val="00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3A533E-509F-31A4-967E-493DDEDED19C}"/>
              </a:ext>
            </a:extLst>
          </p:cNvPr>
          <p:cNvSpPr txBox="1"/>
          <p:nvPr/>
        </p:nvSpPr>
        <p:spPr>
          <a:xfrm>
            <a:off x="401694" y="860086"/>
            <a:ext cx="10876547" cy="5642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400"/>
              </a:spcAft>
            </a:pPr>
            <a:r>
              <a:rPr lang="en-US" sz="2800" b="1" u="sng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Important Point This Chart Shows:</a:t>
            </a:r>
            <a:endParaRPr lang="en-US" sz="2000" b="1" u="sng" kern="1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400"/>
              </a:spcAft>
            </a:pPr>
            <a:r>
              <a:rPr lang="en-US" sz="24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      We </a:t>
            </a:r>
            <a:r>
              <a:rPr lang="en-US" sz="2400" b="1" kern="1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cannot</a:t>
            </a:r>
            <a:r>
              <a:rPr lang="en-US" sz="24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say, "2022 was the worst year!</a:t>
            </a:r>
          </a:p>
          <a:p>
            <a:pPr marL="342900" indent="-3429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4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Also in the year 2022, we noticed </a:t>
            </a:r>
          </a:p>
          <a:p>
            <a:pPr>
              <a:spcAft>
                <a:spcPts val="400"/>
              </a:spcAft>
            </a:pPr>
            <a:r>
              <a:rPr lang="en-US" sz="24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that the </a:t>
            </a:r>
            <a:r>
              <a:rPr lang="en-US" sz="2400" b="1" kern="1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recorded data </a:t>
            </a:r>
          </a:p>
          <a:p>
            <a:pPr>
              <a:spcAft>
                <a:spcPts val="400"/>
              </a:spcAft>
            </a:pPr>
            <a:r>
              <a:rPr lang="en-US" sz="2400" b="1" kern="1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stopped</a:t>
            </a:r>
            <a:r>
              <a:rPr lang="en-US" sz="24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till the month of </a:t>
            </a:r>
            <a:r>
              <a:rPr lang="en-US" sz="2400" b="1" kern="1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August</a:t>
            </a:r>
            <a:r>
              <a:rPr lang="en-US" sz="24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(8).</a:t>
            </a:r>
          </a:p>
          <a:p>
            <a:pPr>
              <a:spcAft>
                <a:spcPts val="400"/>
              </a:spcAft>
            </a:pPr>
            <a:endParaRPr lang="en-US" sz="2400" b="1" kern="1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4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We are </a:t>
            </a:r>
            <a:r>
              <a:rPr lang="en-US" sz="2400" b="1" kern="1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not sure</a:t>
            </a:r>
          </a:p>
          <a:p>
            <a:pPr>
              <a:spcAft>
                <a:spcPts val="400"/>
              </a:spcAft>
            </a:pPr>
            <a:r>
              <a:rPr lang="en-US" sz="24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that the </a:t>
            </a:r>
            <a:r>
              <a:rPr lang="en-US" sz="2400" b="1" kern="1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sales decreased; </a:t>
            </a:r>
          </a:p>
          <a:p>
            <a:pPr>
              <a:spcAft>
                <a:spcPts val="400"/>
              </a:spcAft>
            </a:pPr>
            <a:r>
              <a:rPr lang="en-US" sz="24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the </a:t>
            </a:r>
            <a:r>
              <a:rPr lang="en-US" sz="2400" b="1" kern="100" dirty="0">
                <a:solidFill>
                  <a:srgbClr val="C0000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data</a:t>
            </a:r>
            <a:r>
              <a:rPr lang="en-US" sz="24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is </a:t>
            </a:r>
            <a:r>
              <a:rPr lang="en-US" sz="2400" b="1" kern="100" dirty="0">
                <a:solidFill>
                  <a:srgbClr val="C0000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missing</a:t>
            </a:r>
            <a:r>
              <a:rPr lang="en-US" sz="24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for </a:t>
            </a:r>
            <a:r>
              <a:rPr lang="en-US" sz="2400" b="1" kern="100" dirty="0">
                <a:solidFill>
                  <a:srgbClr val="C0000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nearly half of the year!</a:t>
            </a:r>
          </a:p>
          <a:p>
            <a:pPr algn="ctr">
              <a:spcAft>
                <a:spcPts val="400"/>
              </a:spcAft>
            </a:pPr>
            <a:r>
              <a:rPr lang="en-US" sz="24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	</a:t>
            </a:r>
          </a:p>
          <a:p>
            <a:pPr algn="ctr">
              <a:spcAft>
                <a:spcPts val="400"/>
              </a:spcAft>
            </a:pPr>
            <a:r>
              <a:rPr lang="en-US" sz="24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	</a:t>
            </a:r>
          </a:p>
          <a:p>
            <a:pPr algn="ctr">
              <a:spcAft>
                <a:spcPts val="400"/>
              </a:spcAft>
            </a:pPr>
            <a:r>
              <a:rPr lang="en-US" sz="2400" b="1" kern="1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Any conclusion </a:t>
            </a:r>
            <a:r>
              <a:rPr lang="en-US" sz="24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about </a:t>
            </a:r>
            <a:r>
              <a:rPr lang="en-US" sz="2400" b="1" kern="1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2022's</a:t>
            </a:r>
            <a:r>
              <a:rPr lang="en-US" sz="24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total performance is </a:t>
            </a:r>
            <a:r>
              <a:rPr lang="en-US" sz="2400" b="1" kern="100" dirty="0">
                <a:solidFill>
                  <a:srgbClr val="C0000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invalid</a:t>
            </a:r>
            <a:r>
              <a:rPr lang="en-US" sz="24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!</a:t>
            </a:r>
            <a:endParaRPr lang="en-US" sz="1050" b="1" kern="1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62401E-163B-3DCC-62B4-CA1FC37B7CB5}"/>
              </a:ext>
            </a:extLst>
          </p:cNvPr>
          <p:cNvSpPr/>
          <p:nvPr/>
        </p:nvSpPr>
        <p:spPr>
          <a:xfrm>
            <a:off x="10094976" y="0"/>
            <a:ext cx="158496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C52566-A64B-A28D-57A6-5DD6C187A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914" y="705854"/>
            <a:ext cx="5616716" cy="51476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FD6DB9-016C-A84F-0C70-350C53779A24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7877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F9291-0E47-7C0D-BB6B-7298F9205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hadow of a leaf on a white wall&#10;&#10;AI-generated content may be incorrect.">
            <a:extLst>
              <a:ext uri="{FF2B5EF4-FFF2-40B4-BE49-F238E27FC236}">
                <a16:creationId xmlns:a16="http://schemas.microsoft.com/office/drawing/2014/main" id="{19BB3EDF-F0E4-66C4-F22B-BF1E49A05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2BC63D-6362-EB89-8F27-54D82A65AAE4}"/>
              </a:ext>
            </a:extLst>
          </p:cNvPr>
          <p:cNvSpPr txBox="1"/>
          <p:nvPr/>
        </p:nvSpPr>
        <p:spPr>
          <a:xfrm>
            <a:off x="643471" y="689176"/>
            <a:ext cx="5452529" cy="14839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>
              <a:defRPr sz="5400" b="1">
                <a:latin typeface="Times New Roman" panose="02020603050405020304" pitchFamily="18" charset="0"/>
                <a:ea typeface="Arial" panose="020B0604020202020204" pitchFamily="34" charset="0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accent3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STORE OF COFFE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2019 – 2022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813C10DF-5630-8B2B-879C-A861826572CC}"/>
              </a:ext>
            </a:extLst>
          </p:cNvPr>
          <p:cNvSpPr txBox="1"/>
          <p:nvPr/>
        </p:nvSpPr>
        <p:spPr>
          <a:xfrm>
            <a:off x="1131990" y="3511766"/>
            <a:ext cx="545253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400" b="1" kern="12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600" dirty="0">
                <a:solidFill>
                  <a:schemeClr val="accent2">
                    <a:lumMod val="75000"/>
                  </a:schemeClr>
                </a:solidFill>
              </a:rPr>
              <a:t>Summary</a:t>
            </a:r>
          </a:p>
        </p:txBody>
      </p:sp>
      <p:pic>
        <p:nvPicPr>
          <p:cNvPr id="6" name="Picture 5" descr="A close-up of a white paper&#10;&#10;AI-generated content may be incorrect.">
            <a:extLst>
              <a:ext uri="{FF2B5EF4-FFF2-40B4-BE49-F238E27FC236}">
                <a16:creationId xmlns:a16="http://schemas.microsoft.com/office/drawing/2014/main" id="{83F00D06-49AB-835B-25C5-4B043F5EE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66887"/>
            <a:ext cx="4454920" cy="45019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38F417-FF0B-B839-0B83-801B335FD064}"/>
              </a:ext>
            </a:extLst>
          </p:cNvPr>
          <p:cNvSpPr txBox="1"/>
          <p:nvPr/>
        </p:nvSpPr>
        <p:spPr>
          <a:xfrm>
            <a:off x="1875054" y="4873477"/>
            <a:ext cx="3966402" cy="9806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>
              <a:defRPr sz="5400" b="1">
                <a:latin typeface="Times New Roman" panose="02020603050405020304" pitchFamily="18" charset="0"/>
                <a:ea typeface="Arial" panose="020B0604020202020204" pitchFamily="34" charset="0"/>
              </a:defRPr>
            </a:lvl1pPr>
          </a:lstStyle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accent6">
                    <a:lumMod val="50000"/>
                  </a:schemeClr>
                </a:solidFill>
              </a:rPr>
              <a:t>KEY FINDINGS</a:t>
            </a:r>
          </a:p>
          <a:p>
            <a:endParaRPr lang="en-US" sz="3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49CB76-117E-F52D-6859-2DBF8162C9B1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170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FF93E-3899-839A-4E42-F2BF327CE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hadow of a leaf on a white wall&#10;&#10;AI-generated content may be incorrect.">
            <a:extLst>
              <a:ext uri="{FF2B5EF4-FFF2-40B4-BE49-F238E27FC236}">
                <a16:creationId xmlns:a16="http://schemas.microsoft.com/office/drawing/2014/main" id="{9917417B-1285-A933-D7E3-D7FB54ABA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35EBFC-0679-E46E-2D3B-A34BC6E6BA81}"/>
              </a:ext>
            </a:extLst>
          </p:cNvPr>
          <p:cNvSpPr txBox="1"/>
          <p:nvPr/>
        </p:nvSpPr>
        <p:spPr>
          <a:xfrm>
            <a:off x="349778" y="1099793"/>
            <a:ext cx="11492444" cy="5396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Excelsa the top coffee's type that achieves about 27.26 % from the Total Sales during years.</a:t>
            </a:r>
          </a:p>
          <a:p>
            <a:pPr>
              <a:spcAft>
                <a:spcPts val="400"/>
              </a:spcAft>
            </a:pPr>
            <a:endParaRPr lang="en-US" sz="2000" b="1" kern="1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Robusta the least coffee's type that achieves about 19.95% from the Total Sales during years.</a:t>
            </a:r>
          </a:p>
          <a:p>
            <a:pPr>
              <a:spcAft>
                <a:spcPts val="400"/>
              </a:spcAft>
            </a:pPr>
            <a:endParaRPr lang="en-US" b="1" kern="1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Light the top Roast's type However, it’s Size (kg.),   it achieves about 38.45% from the Total Sales during years.</a:t>
            </a:r>
          </a:p>
          <a:p>
            <a:pPr marL="457200" indent="-457200"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2000" b="1" kern="1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Dark the least Roast's type achieves about 38.45% from the Total Sales during years.</a:t>
            </a:r>
          </a:p>
          <a:p>
            <a:pPr marL="457200" indent="-457200"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2000" b="1" kern="1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Largest size - 2.5 kg. - of type of coffee By Total Sales :  is ARABICA.</a:t>
            </a:r>
          </a:p>
          <a:p>
            <a:pPr marL="457200" indent="-457200"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2000" b="1" kern="1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Smallest size - 0.2 kg. - of type of coffee By Total Sales : is LIBERCA.</a:t>
            </a:r>
          </a:p>
          <a:p>
            <a:pPr marL="457200" indent="-457200"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2000" b="1" kern="1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Top selling Size is the largest one ( 2.5 kg. )  achieves  52.69 % from the total sales.</a:t>
            </a:r>
          </a:p>
          <a:p>
            <a:pPr marL="457200" indent="-457200"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2000" b="1" kern="1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85B3CD-0D3B-E414-878F-4A1D5E3D8399}"/>
              </a:ext>
            </a:extLst>
          </p:cNvPr>
          <p:cNvSpPr/>
          <p:nvPr/>
        </p:nvSpPr>
        <p:spPr>
          <a:xfrm>
            <a:off x="1214414" y="361858"/>
            <a:ext cx="475232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spc="50" dirty="0">
                <a:ln w="0"/>
                <a:solidFill>
                  <a:schemeClr val="accent6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Coffee, Roast , size</a:t>
            </a:r>
            <a:endParaRPr lang="en-US" sz="4000" b="1" cap="none" spc="50" dirty="0">
              <a:ln w="0"/>
              <a:solidFill>
                <a:schemeClr val="accent6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6244CA-1935-5D9B-90E8-AAA82B5478E0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7667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6AE23-9BCF-F19C-627E-D70C90EFE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hadow of a leaf on a white wall&#10;&#10;AI-generated content may be incorrect.">
            <a:extLst>
              <a:ext uri="{FF2B5EF4-FFF2-40B4-BE49-F238E27FC236}">
                <a16:creationId xmlns:a16="http://schemas.microsoft.com/office/drawing/2014/main" id="{C37B6844-7E7F-20AD-3F04-976A659D2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7DE950-B70B-DB9F-BFFB-E4B0C52357EB}"/>
              </a:ext>
            </a:extLst>
          </p:cNvPr>
          <p:cNvSpPr txBox="1"/>
          <p:nvPr/>
        </p:nvSpPr>
        <p:spPr>
          <a:xfrm>
            <a:off x="349778" y="1069744"/>
            <a:ext cx="11492444" cy="4965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2000" b="1" kern="1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United States the most country that our customers are from that achieves  75.95 % from the total sales during the years.</a:t>
            </a:r>
          </a:p>
          <a:p>
            <a:pPr marL="457200" indent="-457200"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2000" b="1" kern="1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On the contrary, United Kingdom is the bottom of the countries.</a:t>
            </a:r>
          </a:p>
          <a:p>
            <a:pPr marL="457200" indent="-457200"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2000" b="1" kern="1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2000" b="1" kern="1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The Percentage of customers that are interested in future via Emails is 79.52 % means the most of customers were interested.</a:t>
            </a:r>
          </a:p>
          <a:p>
            <a:pPr marL="457200" indent="-457200"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2000" b="1" kern="1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No. Customers &amp; Total Sales:</a:t>
            </a:r>
          </a:p>
          <a:p>
            <a:pPr>
              <a:spcAft>
                <a:spcPts val="400"/>
              </a:spcAft>
            </a:pPr>
            <a:r>
              <a:rPr lang="en-US" sz="20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Increases till year 2021 and after that decreased by  48.68 % in 2022.</a:t>
            </a:r>
          </a:p>
          <a:p>
            <a:pPr>
              <a:spcAft>
                <a:spcPts val="400"/>
              </a:spcAft>
            </a:pPr>
            <a:endParaRPr lang="en-US" sz="2000" b="1" kern="1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2000" b="1" kern="1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4CB108-227D-293F-C810-61D0E337C18F}"/>
              </a:ext>
            </a:extLst>
          </p:cNvPr>
          <p:cNvSpPr/>
          <p:nvPr/>
        </p:nvSpPr>
        <p:spPr>
          <a:xfrm>
            <a:off x="1004823" y="715801"/>
            <a:ext cx="546027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spc="50" dirty="0">
                <a:ln w="0"/>
                <a:solidFill>
                  <a:schemeClr val="accent6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Countries, Customers</a:t>
            </a:r>
            <a:endParaRPr lang="en-US" sz="4000" b="1" cap="none" spc="50" dirty="0">
              <a:ln w="0"/>
              <a:solidFill>
                <a:schemeClr val="accent6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59D9A8-9134-E274-54E0-506C04FFA5F1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1718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2D700-B939-713B-A08B-70080C919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hadow of a leaf on a white wall&#10;&#10;AI-generated content may be incorrect.">
            <a:extLst>
              <a:ext uri="{FF2B5EF4-FFF2-40B4-BE49-F238E27FC236}">
                <a16:creationId xmlns:a16="http://schemas.microsoft.com/office/drawing/2014/main" id="{B6E715BB-5527-69FD-2BDA-756B4B274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E5A6A3-48E6-0614-9F72-BEDA0CE5B603}"/>
              </a:ext>
            </a:extLst>
          </p:cNvPr>
          <p:cNvSpPr txBox="1"/>
          <p:nvPr/>
        </p:nvSpPr>
        <p:spPr>
          <a:xfrm>
            <a:off x="349778" y="948787"/>
            <a:ext cx="11492444" cy="6042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2000" b="1" kern="1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The Real Problem was started in 2020! </a:t>
            </a:r>
          </a:p>
          <a:p>
            <a:pPr marL="457200" indent="-457200"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2000" b="1" kern="1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THE PERCENTAGE % OF CUSTOMERS THAT INTERESTED IN FUTURE VIA EMAILS : </a:t>
            </a:r>
          </a:p>
          <a:p>
            <a:pPr>
              <a:spcAft>
                <a:spcPts val="400"/>
              </a:spcAft>
            </a:pPr>
            <a:r>
              <a:rPr lang="en-US" sz="20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	was started to DECREASE in year 2020! </a:t>
            </a:r>
          </a:p>
          <a:p>
            <a:pPr marL="457200" indent="-457200"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2000" b="1" kern="1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that insight predicted  that the probability of no. customers will decrease in the long time.</a:t>
            </a:r>
          </a:p>
          <a:p>
            <a:pPr marL="457200" indent="-4572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that is showed exactly in the charts after only 1 year, in 2022 the no. customers decreases and the sales decreases.</a:t>
            </a:r>
          </a:p>
          <a:p>
            <a:pPr marL="457200" indent="-457200"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2000" b="1" kern="1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2000" b="1" kern="1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We noticed that the no. months that sales decreased was in  increasing year after year, and that is as shown started in 2020.</a:t>
            </a:r>
          </a:p>
          <a:p>
            <a:pPr marL="457200" indent="-4572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b="1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Means that the sales focus on the one time purchase and achieving sales on a short time strategic,</a:t>
            </a:r>
          </a:p>
          <a:p>
            <a:pPr>
              <a:spcAft>
                <a:spcPts val="400"/>
              </a:spcAft>
            </a:pPr>
            <a:r>
              <a:rPr lang="en-US" sz="2000" b="1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caring from the long time sales strategics, and the customers’ loyalty.</a:t>
            </a:r>
            <a:endParaRPr lang="en-US" sz="2000" dirty="0"/>
          </a:p>
          <a:p>
            <a:pPr marL="457200" indent="-457200"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2000" b="1" kern="1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400"/>
              </a:spcAft>
            </a:pPr>
            <a:endParaRPr lang="en-US" sz="2000" b="1" kern="1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59599-8B1F-7BB3-6B4E-8D5BADA7560C}"/>
              </a:ext>
            </a:extLst>
          </p:cNvPr>
          <p:cNvSpPr/>
          <p:nvPr/>
        </p:nvSpPr>
        <p:spPr>
          <a:xfrm>
            <a:off x="1015401" y="594844"/>
            <a:ext cx="415575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spc="50" dirty="0">
                <a:ln w="0"/>
                <a:solidFill>
                  <a:schemeClr val="accent6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Problem in 2020!</a:t>
            </a:r>
            <a:endParaRPr lang="en-US" sz="4000" b="1" cap="none" spc="50" dirty="0">
              <a:ln w="0"/>
              <a:solidFill>
                <a:schemeClr val="accent6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D4CC18-7BD2-B50C-9DC7-80520C690A10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6229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D2396-621E-CDA6-FEF1-E8ED6E0A4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hadow of a leaf on a white wall&#10;&#10;AI-generated content may be incorrect.">
            <a:extLst>
              <a:ext uri="{FF2B5EF4-FFF2-40B4-BE49-F238E27FC236}">
                <a16:creationId xmlns:a16="http://schemas.microsoft.com/office/drawing/2014/main" id="{08235EB6-E833-D780-DE77-0B9910DCE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EA0A9F-465E-77DA-920D-6B7083D3CBAD}"/>
              </a:ext>
            </a:extLst>
          </p:cNvPr>
          <p:cNvSpPr txBox="1"/>
          <p:nvPr/>
        </p:nvSpPr>
        <p:spPr>
          <a:xfrm>
            <a:off x="311247" y="1331494"/>
            <a:ext cx="1156950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</a:pPr>
            <a:endParaRPr lang="en-US" sz="2000" b="1" kern="1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"The problem is not in the price.</a:t>
            </a:r>
          </a:p>
          <a:p>
            <a:pPr marL="457200" indent="-4572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The customers purchase the largest size no matter how much it costs."</a:t>
            </a:r>
          </a:p>
          <a:p>
            <a:pPr marL="457200" indent="-457200"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2000" b="1" kern="1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The most sales were achieved in the first half of the year in 2019, 2020, and 2022, &amp; also 2021 has high sales. </a:t>
            </a:r>
          </a:p>
          <a:p>
            <a:pPr marL="457200" indent="-457200"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2000" b="1" kern="1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We cannot say, "2022 was the worst year!</a:t>
            </a:r>
          </a:p>
          <a:p>
            <a:pPr marL="457200" indent="-4572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Also in the year 2022, we noticed  that the recorded data stopped till the month of August (8).</a:t>
            </a:r>
          </a:p>
          <a:p>
            <a:pPr marL="457200" indent="-4572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We are not sure that the sales decreased;  the data is missing for nearly half of the year!</a:t>
            </a:r>
          </a:p>
          <a:p>
            <a:pPr marL="457200" indent="-457200"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2000" b="1" kern="1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Any conclusion about 2022's total performance is invalid!</a:t>
            </a:r>
          </a:p>
          <a:p>
            <a:pPr>
              <a:spcAft>
                <a:spcPts val="400"/>
              </a:spcAft>
            </a:pPr>
            <a:endParaRPr lang="en-US" sz="2000" b="1" kern="1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2000" b="1" kern="1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BCFA7D-16A1-4759-7756-15E539751A0E}"/>
              </a:ext>
            </a:extLst>
          </p:cNvPr>
          <p:cNvSpPr/>
          <p:nvPr/>
        </p:nvSpPr>
        <p:spPr>
          <a:xfrm>
            <a:off x="1213061" y="821746"/>
            <a:ext cx="398686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spc="50" dirty="0">
                <a:ln w="0"/>
                <a:solidFill>
                  <a:schemeClr val="accent6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Misleading Info.</a:t>
            </a:r>
            <a:endParaRPr lang="en-US" sz="4000" b="1" cap="none" spc="50" dirty="0">
              <a:ln w="0"/>
              <a:solidFill>
                <a:schemeClr val="accent6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EDEDF8-C016-4646-2CF2-78BD24542F3A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207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FA3C5-F936-36E6-A291-4292B5C1D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hadow of a leaf on a white wall&#10;&#10;AI-generated content may be incorrect.">
            <a:extLst>
              <a:ext uri="{FF2B5EF4-FFF2-40B4-BE49-F238E27FC236}">
                <a16:creationId xmlns:a16="http://schemas.microsoft.com/office/drawing/2014/main" id="{453C4495-14D2-6D5A-1B0B-B44623C60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559964-23DE-9FCE-AA10-68C92FF6C980}"/>
              </a:ext>
            </a:extLst>
          </p:cNvPr>
          <p:cNvSpPr txBox="1"/>
          <p:nvPr/>
        </p:nvSpPr>
        <p:spPr>
          <a:xfrm>
            <a:off x="643471" y="689176"/>
            <a:ext cx="7794676" cy="12493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defPPr>
              <a:defRPr lang="en-US"/>
            </a:defPPr>
            <a:lvl1pPr>
              <a:defRPr sz="5400" b="1">
                <a:latin typeface="Times New Roman" panose="02020603050405020304" pitchFamily="18" charset="0"/>
                <a:ea typeface="Arial" panose="020B0604020202020204" pitchFamily="34" charset="0"/>
              </a:defRPr>
            </a:lvl1pPr>
          </a:lstStyle>
          <a:p>
            <a:r>
              <a:rPr lang="en-US" sz="7200" dirty="0">
                <a:solidFill>
                  <a:schemeClr val="accent6">
                    <a:lumMod val="50000"/>
                  </a:schemeClr>
                </a:solidFill>
              </a:rPr>
              <a:t>Objectives /Questions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93D5E6-61D5-A76F-C961-4631B74AD595}"/>
              </a:ext>
            </a:extLst>
          </p:cNvPr>
          <p:cNvSpPr txBox="1"/>
          <p:nvPr/>
        </p:nvSpPr>
        <p:spPr>
          <a:xfrm>
            <a:off x="643471" y="1903877"/>
            <a:ext cx="9270550" cy="12493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>
              <a:defRPr sz="5400" b="1">
                <a:latin typeface="Times New Roman" panose="02020603050405020304" pitchFamily="18" charset="0"/>
                <a:ea typeface="Arial" panose="020B0604020202020204" pitchFamily="34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many </a:t>
            </a:r>
            <a:r>
              <a:rPr lang="en-US" sz="2400" dirty="0">
                <a:solidFill>
                  <a:srgbClr val="FF0000"/>
                </a:solidFill>
              </a:rPr>
              <a:t>types</a:t>
            </a:r>
            <a:r>
              <a:rPr lang="en-US" sz="2400" dirty="0"/>
              <a:t> of </a:t>
            </a:r>
            <a:r>
              <a:rPr lang="en-US" sz="2400" dirty="0">
                <a:solidFill>
                  <a:srgbClr val="FF0000"/>
                </a:solidFill>
              </a:rPr>
              <a:t>coffee</a:t>
            </a:r>
            <a:r>
              <a:rPr lang="en-US" sz="2400" dirty="0"/>
              <a:t> that we have?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the </a:t>
            </a:r>
            <a:r>
              <a:rPr lang="en-US" sz="2400" dirty="0">
                <a:solidFill>
                  <a:srgbClr val="FF0000"/>
                </a:solidFill>
              </a:rPr>
              <a:t>top</a:t>
            </a:r>
            <a:r>
              <a:rPr lang="en-US" sz="2400" dirty="0"/>
              <a:t>  types of coffee in </a:t>
            </a:r>
            <a:r>
              <a:rPr lang="en-US" sz="2400" dirty="0">
                <a:solidFill>
                  <a:srgbClr val="FF0000"/>
                </a:solidFill>
              </a:rPr>
              <a:t>rev.</a:t>
            </a:r>
            <a:r>
              <a:rPr lang="en-US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</a:t>
            </a:r>
            <a:r>
              <a:rPr lang="en-US" sz="2400" dirty="0">
                <a:solidFill>
                  <a:srgbClr val="FF0000"/>
                </a:solidFill>
              </a:rPr>
              <a:t>sizes</a:t>
            </a:r>
            <a:r>
              <a:rPr lang="en-US" sz="2400" dirty="0"/>
              <a:t> that we have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the </a:t>
            </a:r>
            <a:r>
              <a:rPr lang="en-US" sz="2400" dirty="0">
                <a:solidFill>
                  <a:srgbClr val="FF0000"/>
                </a:solidFill>
              </a:rPr>
              <a:t>best-selling size </a:t>
            </a:r>
            <a:r>
              <a:rPr lang="en-US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Unit price </a:t>
            </a:r>
            <a:r>
              <a:rPr lang="en-US" sz="2400" dirty="0">
                <a:solidFill>
                  <a:srgbClr val="FF0000"/>
                </a:solidFill>
              </a:rPr>
              <a:t>vs</a:t>
            </a:r>
            <a:r>
              <a:rPr lang="en-US" sz="2400" dirty="0"/>
              <a:t> size   in rev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Does the </a:t>
            </a:r>
            <a:r>
              <a:rPr lang="en-US" sz="2400" dirty="0">
                <a:solidFill>
                  <a:srgbClr val="FF0000"/>
                </a:solidFill>
              </a:rPr>
              <a:t>revenue</a:t>
            </a:r>
            <a:r>
              <a:rPr lang="en-US" sz="2400" dirty="0"/>
              <a:t> decrease or increase </a:t>
            </a:r>
            <a:r>
              <a:rPr lang="en-US" sz="2400" dirty="0">
                <a:solidFill>
                  <a:srgbClr val="FF0000"/>
                </a:solidFill>
              </a:rPr>
              <a:t>during the 4 years</a:t>
            </a:r>
            <a:r>
              <a:rPr lang="en-US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</a:t>
            </a:r>
            <a:r>
              <a:rPr lang="en-US" sz="2400" dirty="0">
                <a:solidFill>
                  <a:srgbClr val="FF0000"/>
                </a:solidFill>
              </a:rPr>
              <a:t>many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customers</a:t>
            </a:r>
            <a:r>
              <a:rPr lang="en-US" sz="2400" dirty="0"/>
              <a:t> that we have?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many /  what </a:t>
            </a:r>
            <a:r>
              <a:rPr lang="en-US" sz="2400" dirty="0">
                <a:solidFill>
                  <a:srgbClr val="FF0000"/>
                </a:solidFill>
              </a:rPr>
              <a:t>Countries</a:t>
            </a:r>
            <a:r>
              <a:rPr lang="en-US" sz="2400" dirty="0"/>
              <a:t> customers </a:t>
            </a:r>
            <a:r>
              <a:rPr lang="en-US" sz="2400" dirty="0">
                <a:solidFill>
                  <a:srgbClr val="FF0000"/>
                </a:solidFill>
              </a:rPr>
              <a:t>from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Emails-</a:t>
            </a:r>
            <a:r>
              <a:rPr lang="en-US" sz="2400" dirty="0"/>
              <a:t> how </a:t>
            </a:r>
            <a:r>
              <a:rPr lang="en-US" sz="2400" dirty="0">
                <a:solidFill>
                  <a:srgbClr val="FF0000"/>
                </a:solidFill>
              </a:rPr>
              <a:t>many customers </a:t>
            </a:r>
            <a:r>
              <a:rPr lang="en-US" sz="2400" dirty="0"/>
              <a:t>are ready / have </a:t>
            </a:r>
            <a:r>
              <a:rPr lang="en-US" sz="2400" dirty="0">
                <a:solidFill>
                  <a:srgbClr val="FF0000"/>
                </a:solidFill>
              </a:rPr>
              <a:t>intent</a:t>
            </a:r>
            <a:r>
              <a:rPr lang="en-US" sz="2400" dirty="0"/>
              <a:t> to know </a:t>
            </a:r>
            <a:r>
              <a:rPr lang="en-US" sz="2400" dirty="0">
                <a:solidFill>
                  <a:srgbClr val="FF0000"/>
                </a:solidFill>
              </a:rPr>
              <a:t>offers</a:t>
            </a:r>
            <a:r>
              <a:rPr lang="en-US" sz="2400" dirty="0"/>
              <a:t> or any </a:t>
            </a:r>
            <a:r>
              <a:rPr lang="en-US" sz="2400" dirty="0">
                <a:solidFill>
                  <a:srgbClr val="FF0000"/>
                </a:solidFill>
              </a:rPr>
              <a:t>new</a:t>
            </a:r>
            <a:r>
              <a:rPr lang="en-US" sz="2400" dirty="0"/>
              <a:t> about store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9D08C8-2F96-02D4-8360-62C22A9D3704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9146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48198-3D7F-CA95-C9D9-C3B44147F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hadow of a leaf on a white wall&#10;&#10;AI-generated content may be incorrect.">
            <a:extLst>
              <a:ext uri="{FF2B5EF4-FFF2-40B4-BE49-F238E27FC236}">
                <a16:creationId xmlns:a16="http://schemas.microsoft.com/office/drawing/2014/main" id="{C3CCC529-0C61-9CB6-D599-F0897EF99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0749BF-21D7-67CC-3704-1E28744D7FB8}"/>
              </a:ext>
            </a:extLst>
          </p:cNvPr>
          <p:cNvSpPr txBox="1"/>
          <p:nvPr/>
        </p:nvSpPr>
        <p:spPr>
          <a:xfrm>
            <a:off x="643471" y="689176"/>
            <a:ext cx="5452529" cy="14322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>
              <a:defRPr sz="5400" b="1">
                <a:latin typeface="Times New Roman" panose="02020603050405020304" pitchFamily="18" charset="0"/>
                <a:ea typeface="Arial" panose="020B0604020202020204" pitchFamily="34" charset="0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accent3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STORE OF COFFE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2019 – 2022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381F8DE7-75C6-CC18-A9B7-E0573E1B59C6}"/>
              </a:ext>
            </a:extLst>
          </p:cNvPr>
          <p:cNvSpPr txBox="1"/>
          <p:nvPr/>
        </p:nvSpPr>
        <p:spPr>
          <a:xfrm>
            <a:off x="643471" y="2810584"/>
            <a:ext cx="63508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400" b="1" kern="12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800" dirty="0">
                <a:solidFill>
                  <a:schemeClr val="accent2">
                    <a:lumMod val="75000"/>
                  </a:schemeClr>
                </a:solidFill>
              </a:rPr>
              <a:t>Conclusion</a:t>
            </a:r>
            <a:r>
              <a:rPr lang="en-US" sz="9600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</p:txBody>
      </p:sp>
      <p:pic>
        <p:nvPicPr>
          <p:cNvPr id="6" name="Picture 5" descr="A diamond shaped silver object with stars&#10;&#10;AI-generated content may be incorrect.">
            <a:extLst>
              <a:ext uri="{FF2B5EF4-FFF2-40B4-BE49-F238E27FC236}">
                <a16:creationId xmlns:a16="http://schemas.microsoft.com/office/drawing/2014/main" id="{7ED657CA-7038-6229-6F79-4E6D9292893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8" t="4436" b="26831"/>
          <a:stretch>
            <a:fillRect/>
          </a:stretch>
        </p:blipFill>
        <p:spPr>
          <a:xfrm>
            <a:off x="0" y="4586426"/>
            <a:ext cx="4268906" cy="23941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CDFED0-B3FC-3656-152B-7B603A757E9A}"/>
              </a:ext>
            </a:extLst>
          </p:cNvPr>
          <p:cNvSpPr txBox="1"/>
          <p:nvPr/>
        </p:nvSpPr>
        <p:spPr>
          <a:xfrm>
            <a:off x="1860366" y="4213830"/>
            <a:ext cx="5526506" cy="9806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>
              <a:defRPr sz="5400" b="1">
                <a:latin typeface="Times New Roman" panose="02020603050405020304" pitchFamily="18" charset="0"/>
                <a:ea typeface="Arial" panose="020B0604020202020204" pitchFamily="34" charset="0"/>
              </a:defRPr>
            </a:lvl1pPr>
          </a:lstStyle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RECOMMENDATIONS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004830-B7B9-E73D-3DC9-D92F008F205F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8252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DB850-C0BA-7BD8-224F-9670F8EB6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hadow of a leaf on a white wall&#10;&#10;AI-generated content may be incorrect.">
            <a:extLst>
              <a:ext uri="{FF2B5EF4-FFF2-40B4-BE49-F238E27FC236}">
                <a16:creationId xmlns:a16="http://schemas.microsoft.com/office/drawing/2014/main" id="{B92B3598-3BC1-90D6-C275-EB3C9B7CA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F02608-8C60-F96D-A179-BADEA22DF3E2}"/>
              </a:ext>
            </a:extLst>
          </p:cNvPr>
          <p:cNvSpPr txBox="1"/>
          <p:nvPr/>
        </p:nvSpPr>
        <p:spPr>
          <a:xfrm>
            <a:off x="585700" y="1089963"/>
            <a:ext cx="1149244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</a:pPr>
            <a:r>
              <a:rPr lang="en-US" sz="2000" b="1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sales focus on the one-time purchase and achieving sales on a short time strategic,</a:t>
            </a:r>
          </a:p>
          <a:p>
            <a:pPr>
              <a:spcAft>
                <a:spcPts val="400"/>
              </a:spcAft>
            </a:pPr>
            <a:r>
              <a:rPr lang="en-US" sz="2000" b="1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caring from the long-time sales strategics, and the customers’ loyalty.</a:t>
            </a:r>
          </a:p>
          <a:p>
            <a:pPr>
              <a:spcAft>
                <a:spcPts val="400"/>
              </a:spcAft>
            </a:pPr>
            <a:r>
              <a:rPr lang="en-US" sz="2000" b="1" kern="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The most sales were achieved in the first half of the year in 2019, 2020, and 2022, &amp; also 2021 has high sales. </a:t>
            </a:r>
            <a:endParaRPr lang="en-US" sz="2000" b="1" kern="1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400"/>
              </a:spcAft>
              <a:buFont typeface="Wingdings" panose="05000000000000000000" pitchFamily="2" charset="2"/>
              <a:buChar char="q"/>
            </a:pPr>
            <a:r>
              <a:rPr lang="en-US" sz="2000" b="1" kern="1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Recommendations:</a:t>
            </a:r>
          </a:p>
          <a:p>
            <a:pPr marL="342900" indent="-3429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b="1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 Strategics for a long time </a:t>
            </a:r>
          </a:p>
          <a:p>
            <a:pPr marL="342900" indent="-3429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b="1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Focus on customers’ loyalty.</a:t>
            </a:r>
          </a:p>
          <a:p>
            <a:pPr marL="342900" indent="-3429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b="1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offers in the first half of year.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5E7143-76E0-B5F6-E1E7-245C131A4B39}"/>
              </a:ext>
            </a:extLst>
          </p:cNvPr>
          <p:cNvSpPr/>
          <p:nvPr/>
        </p:nvSpPr>
        <p:spPr>
          <a:xfrm>
            <a:off x="585700" y="470348"/>
            <a:ext cx="450956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spc="50" dirty="0">
                <a:ln w="0"/>
                <a:solidFill>
                  <a:schemeClr val="accent6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Sales Department</a:t>
            </a:r>
            <a:endParaRPr lang="en-US" sz="4000" b="1" cap="none" spc="50" dirty="0">
              <a:ln w="0"/>
              <a:solidFill>
                <a:schemeClr val="accent6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6963E6-E862-7920-5E42-B92637903E47}"/>
              </a:ext>
            </a:extLst>
          </p:cNvPr>
          <p:cNvSpPr/>
          <p:nvPr/>
        </p:nvSpPr>
        <p:spPr>
          <a:xfrm>
            <a:off x="585700" y="4217957"/>
            <a:ext cx="468564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spc="50" dirty="0">
                <a:ln w="0"/>
                <a:solidFill>
                  <a:schemeClr val="accent6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% Emails &amp; service</a:t>
            </a:r>
            <a:endParaRPr lang="en-US" sz="4000" b="1" cap="none" spc="50" dirty="0">
              <a:ln w="0"/>
              <a:solidFill>
                <a:schemeClr val="accent6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7A3B2E-94F6-7B1C-0017-60729C76A6A2}"/>
              </a:ext>
            </a:extLst>
          </p:cNvPr>
          <p:cNvSpPr txBox="1"/>
          <p:nvPr/>
        </p:nvSpPr>
        <p:spPr>
          <a:xfrm>
            <a:off x="585700" y="4884614"/>
            <a:ext cx="1149244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</a:pPr>
            <a:r>
              <a:rPr lang="en-US" sz="2000" b="1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 % of customers that wrote their emails decreased and may be caused of the service in branches.</a:t>
            </a:r>
          </a:p>
          <a:p>
            <a:pPr marL="342900" indent="-342900">
              <a:spcAft>
                <a:spcPts val="400"/>
              </a:spcAft>
              <a:buFont typeface="Wingdings" panose="05000000000000000000" pitchFamily="2" charset="2"/>
              <a:buChar char="q"/>
            </a:pPr>
            <a:r>
              <a:rPr lang="en-US" sz="2000" b="1" kern="1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Recommendations:</a:t>
            </a:r>
          </a:p>
          <a:p>
            <a:pPr marL="342900" indent="-3429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b="1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Focus on the quality service in branches.</a:t>
            </a:r>
          </a:p>
          <a:p>
            <a:pPr>
              <a:spcAft>
                <a:spcPts val="400"/>
              </a:spcAft>
            </a:pPr>
            <a:endParaRPr lang="en-US" sz="2000" b="1" kern="1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310FE6-EC30-084A-9AD7-B675B584B64D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8471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60A66-EAC2-B821-B047-B2E2A525D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hadow of a leaf on a white wall&#10;&#10;AI-generated content may be incorrect.">
            <a:extLst>
              <a:ext uri="{FF2B5EF4-FFF2-40B4-BE49-F238E27FC236}">
                <a16:creationId xmlns:a16="http://schemas.microsoft.com/office/drawing/2014/main" id="{5A9C32FD-5D6F-1D91-EF14-3F3ABDF1A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0238BA-B6F8-6118-BCB5-2D64F2030016}"/>
              </a:ext>
            </a:extLst>
          </p:cNvPr>
          <p:cNvSpPr txBox="1"/>
          <p:nvPr/>
        </p:nvSpPr>
        <p:spPr>
          <a:xfrm>
            <a:off x="349778" y="1642259"/>
            <a:ext cx="11492444" cy="1426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</a:pPr>
            <a:r>
              <a:rPr lang="en-US" sz="2000" b="1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of customers are from United States. </a:t>
            </a:r>
          </a:p>
          <a:p>
            <a:pPr marL="342900" indent="-342900">
              <a:spcAft>
                <a:spcPts val="400"/>
              </a:spcAft>
              <a:buFont typeface="Wingdings" panose="05000000000000000000" pitchFamily="2" charset="2"/>
              <a:buChar char="q"/>
            </a:pPr>
            <a:r>
              <a:rPr lang="en-US" sz="2000" b="1" kern="1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Recommendations:</a:t>
            </a:r>
          </a:p>
          <a:p>
            <a:pPr marL="342900" indent="-3429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b="1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Growth the knowledge of the habits and emotions about people is in this area, and make it benefits in marketing, to increase the attracting this kind of audience.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1A8FE9-4791-C2BC-BB25-B826B94B224B}"/>
              </a:ext>
            </a:extLst>
          </p:cNvPr>
          <p:cNvSpPr/>
          <p:nvPr/>
        </p:nvSpPr>
        <p:spPr>
          <a:xfrm>
            <a:off x="951713" y="934373"/>
            <a:ext cx="550843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spc="50" dirty="0">
                <a:ln w="0"/>
                <a:solidFill>
                  <a:schemeClr val="accent6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Countries &amp; Marketing</a:t>
            </a:r>
            <a:endParaRPr lang="en-US" sz="4000" b="1" cap="none" spc="50" dirty="0">
              <a:ln w="0"/>
              <a:solidFill>
                <a:schemeClr val="accent6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1F2530-0EBE-630D-2331-C13DF1BE0AF1}"/>
              </a:ext>
            </a:extLst>
          </p:cNvPr>
          <p:cNvSpPr/>
          <p:nvPr/>
        </p:nvSpPr>
        <p:spPr>
          <a:xfrm>
            <a:off x="1112134" y="3789711"/>
            <a:ext cx="401898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spc="50" dirty="0">
                <a:ln w="0"/>
                <a:solidFill>
                  <a:schemeClr val="accent6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Size &amp; Products </a:t>
            </a:r>
            <a:endParaRPr lang="en-US" sz="4000" b="1" cap="none" spc="50" dirty="0">
              <a:ln w="0"/>
              <a:solidFill>
                <a:schemeClr val="accent6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6764BB-BA5B-7A36-18B7-8B430AC0E467}"/>
              </a:ext>
            </a:extLst>
          </p:cNvPr>
          <p:cNvSpPr txBox="1"/>
          <p:nvPr/>
        </p:nvSpPr>
        <p:spPr>
          <a:xfrm>
            <a:off x="349778" y="4497597"/>
            <a:ext cx="11492444" cy="2144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</a:pPr>
            <a:r>
              <a:rPr lang="en-US" sz="2000" b="1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Largest size is the most achievable selling product.</a:t>
            </a:r>
          </a:p>
          <a:p>
            <a:pPr marL="342900" indent="-342900">
              <a:spcAft>
                <a:spcPts val="400"/>
              </a:spcAft>
              <a:buFont typeface="Wingdings" panose="05000000000000000000" pitchFamily="2" charset="2"/>
              <a:buChar char="q"/>
            </a:pPr>
            <a:r>
              <a:rPr lang="en-US" sz="2000" b="1" kern="1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Recommendations:</a:t>
            </a:r>
          </a:p>
          <a:p>
            <a:pPr marL="342900" indent="-3429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b="1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remove the lowest sizes and provide extra large sizes.</a:t>
            </a:r>
          </a:p>
          <a:p>
            <a:pPr>
              <a:spcAft>
                <a:spcPts val="400"/>
              </a:spcAft>
            </a:pPr>
            <a:r>
              <a:rPr lang="en-US" sz="2000" b="1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after that increases the price with concentrating not to be overpricing, so you may be lose many of customers. </a:t>
            </a:r>
          </a:p>
          <a:p>
            <a:pPr>
              <a:spcAft>
                <a:spcPts val="400"/>
              </a:spcAft>
            </a:pPr>
            <a:endParaRPr lang="en-US" sz="2000" b="1" kern="1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0773AB-25E6-DF0E-E1BC-7EB7E8AF3851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1716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0B37C-C23F-2F80-757F-5B2C47C4E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hadow of a leaf on a white wall&#10;&#10;AI-generated content may be incorrect.">
            <a:extLst>
              <a:ext uri="{FF2B5EF4-FFF2-40B4-BE49-F238E27FC236}">
                <a16:creationId xmlns:a16="http://schemas.microsoft.com/office/drawing/2014/main" id="{15D2E290-32B2-AF2A-9A45-7FCEDFC2C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8445F3-A4DB-3F71-F991-31C5D2B272E8}"/>
              </a:ext>
            </a:extLst>
          </p:cNvPr>
          <p:cNvSpPr/>
          <p:nvPr/>
        </p:nvSpPr>
        <p:spPr>
          <a:xfrm>
            <a:off x="794441" y="3473116"/>
            <a:ext cx="640008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9600" b="1" u="sng" cap="none" spc="0" dirty="0">
                <a:ln/>
                <a:solidFill>
                  <a:schemeClr val="accent3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</p:txBody>
      </p:sp>
      <p:pic>
        <p:nvPicPr>
          <p:cNvPr id="10" name="Picture 9" descr="A hand holding a heart&#10;&#10;AI-generated content may be incorrect.">
            <a:extLst>
              <a:ext uri="{FF2B5EF4-FFF2-40B4-BE49-F238E27FC236}">
                <a16:creationId xmlns:a16="http://schemas.microsoft.com/office/drawing/2014/main" id="{A70691EC-3714-03EE-3442-9D5C1780F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082" y="4411884"/>
            <a:ext cx="833885" cy="8338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A7520A7-4A81-1F90-E112-53498F128E07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978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295A7-0FBF-B011-A3DC-2A2324F39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hadow of a leaf on a white wall&#10;&#10;AI-generated content may be incorrect.">
            <a:extLst>
              <a:ext uri="{FF2B5EF4-FFF2-40B4-BE49-F238E27FC236}">
                <a16:creationId xmlns:a16="http://schemas.microsoft.com/office/drawing/2014/main" id="{20259A5E-637B-6128-BDE4-C5F2F1797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C57FAE-D6E3-1F6E-566D-E35558157F04}"/>
              </a:ext>
            </a:extLst>
          </p:cNvPr>
          <p:cNvSpPr txBox="1"/>
          <p:nvPr/>
        </p:nvSpPr>
        <p:spPr>
          <a:xfrm>
            <a:off x="771809" y="851039"/>
            <a:ext cx="4137076" cy="1249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>
              <a:defRPr sz="5400" b="1">
                <a:latin typeface="Times New Roman" panose="02020603050405020304" pitchFamily="18" charset="0"/>
                <a:ea typeface="Arial" panose="020B0604020202020204" pitchFamily="34" charset="0"/>
              </a:defRPr>
            </a:lvl1pPr>
          </a:lstStyle>
          <a:p>
            <a:r>
              <a:rPr lang="en-US" sz="7200" dirty="0">
                <a:solidFill>
                  <a:schemeClr val="accent6">
                    <a:lumMod val="50000"/>
                  </a:schemeClr>
                </a:solidFill>
              </a:rPr>
              <a:t>Scope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02418C-ACFD-0705-A202-10C4493120C1}"/>
              </a:ext>
            </a:extLst>
          </p:cNvPr>
          <p:cNvSpPr txBox="1"/>
          <p:nvPr/>
        </p:nvSpPr>
        <p:spPr>
          <a:xfrm>
            <a:off x="1428641" y="2951430"/>
            <a:ext cx="8693928" cy="144683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defPPr>
              <a:defRPr lang="en-US"/>
            </a:defPPr>
            <a:lvl1pPr>
              <a:defRPr sz="5400" b="1">
                <a:latin typeface="Times New Roman" panose="02020603050405020304" pitchFamily="18" charset="0"/>
                <a:ea typeface="Arial" panose="020B0604020202020204" pitchFamily="34" charset="0"/>
              </a:defRPr>
            </a:lvl1pPr>
          </a:lstStyle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accent6">
                    <a:lumMod val="50000"/>
                  </a:schemeClr>
                </a:solidFill>
              </a:rPr>
              <a:t>Total Sales during the years.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solidFill>
                  <a:schemeClr val="accent6">
                    <a:lumMod val="50000"/>
                  </a:schemeClr>
                </a:solidFill>
              </a:rPr>
              <a:t>Unit Prices</a:t>
            </a:r>
          </a:p>
          <a:p>
            <a:endParaRPr lang="en-US" sz="66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" name="Picture 6" descr="A yellow circle with a black background&#10;&#10;AI-generated content may be incorrect.">
            <a:extLst>
              <a:ext uri="{FF2B5EF4-FFF2-40B4-BE49-F238E27FC236}">
                <a16:creationId xmlns:a16="http://schemas.microsoft.com/office/drawing/2014/main" id="{9D015ED1-BD8C-C626-8DB7-D39AB955A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420" y="1100325"/>
            <a:ext cx="812698" cy="81269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1ED60E-15C7-2DBD-BC74-5BB5DBD80AF4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328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EA413-8C23-ABB8-AB51-8D6F2DE47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hadow of a leaf on a white wall&#10;&#10;AI-generated content may be incorrect.">
            <a:extLst>
              <a:ext uri="{FF2B5EF4-FFF2-40B4-BE49-F238E27FC236}">
                <a16:creationId xmlns:a16="http://schemas.microsoft.com/office/drawing/2014/main" id="{F46F0836-E40B-64C7-DD2C-9720DD94E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782071-CAD6-BDE6-7074-F10090C3B6F5}"/>
              </a:ext>
            </a:extLst>
          </p:cNvPr>
          <p:cNvSpPr txBox="1"/>
          <p:nvPr/>
        </p:nvSpPr>
        <p:spPr>
          <a:xfrm>
            <a:off x="643471" y="689176"/>
            <a:ext cx="5452529" cy="14839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>
              <a:defRPr sz="5400" b="1">
                <a:latin typeface="Times New Roman" panose="02020603050405020304" pitchFamily="18" charset="0"/>
                <a:ea typeface="Arial" panose="020B0604020202020204" pitchFamily="34" charset="0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accent3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STORE OF COFFE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2019 – 2022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5520C5B0-A461-CEE8-73CF-3826A0F86AB5}"/>
              </a:ext>
            </a:extLst>
          </p:cNvPr>
          <p:cNvSpPr txBox="1"/>
          <p:nvPr/>
        </p:nvSpPr>
        <p:spPr>
          <a:xfrm>
            <a:off x="643471" y="3142347"/>
            <a:ext cx="84684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5400" b="1" kern="12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00" dirty="0">
                <a:solidFill>
                  <a:schemeClr val="accent2">
                    <a:lumMod val="75000"/>
                  </a:schemeClr>
                </a:solidFill>
              </a:rPr>
              <a:t>2. METHODOLOGY</a:t>
            </a:r>
          </a:p>
        </p:txBody>
      </p:sp>
      <p:pic>
        <p:nvPicPr>
          <p:cNvPr id="6" name="Picture 5" descr="A silver ribbon on a white background&#10;&#10;AI-generated content may be incorrect.">
            <a:extLst>
              <a:ext uri="{FF2B5EF4-FFF2-40B4-BE49-F238E27FC236}">
                <a16:creationId xmlns:a16="http://schemas.microsoft.com/office/drawing/2014/main" id="{4EDC60CF-7581-F1B4-33CD-60EB0AC4A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60" b="18483"/>
          <a:stretch>
            <a:fillRect/>
          </a:stretch>
        </p:blipFill>
        <p:spPr>
          <a:xfrm>
            <a:off x="1541829" y="4444202"/>
            <a:ext cx="4554171" cy="19542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CC6976E-91D5-FE60-9F40-C8A591BA80F3}"/>
              </a:ext>
            </a:extLst>
          </p:cNvPr>
          <p:cNvSpPr/>
          <p:nvPr/>
        </p:nvSpPr>
        <p:spPr>
          <a:xfrm>
            <a:off x="9343362" y="6374395"/>
            <a:ext cx="261616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/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Omnia Mohamed. Data Analyst</a:t>
            </a:r>
            <a:endParaRPr lang="en-US" sz="1400" b="1" cap="none" spc="0" dirty="0">
              <a:ln/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595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2193</TotalTime>
  <Words>2254</Words>
  <Application>Microsoft Office PowerPoint</Application>
  <PresentationFormat>Widescreen</PresentationFormat>
  <Paragraphs>420</Paragraphs>
  <Slides>73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0" baseType="lpstr">
      <vt:lpstr>Aptos</vt:lpstr>
      <vt:lpstr>Aptos Display</vt:lpstr>
      <vt:lpstr>Arial</vt:lpstr>
      <vt:lpstr>quote-cjk-patch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omnia hamada</dc:creator>
  <cp:lastModifiedBy>omnia hamada</cp:lastModifiedBy>
  <cp:revision>273</cp:revision>
  <dcterms:created xsi:type="dcterms:W3CDTF">2025-09-12T15:37:42Z</dcterms:created>
  <dcterms:modified xsi:type="dcterms:W3CDTF">2025-09-24T19:41:23Z</dcterms:modified>
</cp:coreProperties>
</file>